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1" r:id="rId3"/>
    <p:sldId id="262" r:id="rId4"/>
    <p:sldId id="256" r:id="rId5"/>
    <p:sldId id="271" r:id="rId6"/>
    <p:sldId id="294" r:id="rId7"/>
    <p:sldId id="270" r:id="rId8"/>
    <p:sldId id="273" r:id="rId9"/>
    <p:sldId id="384" r:id="rId10"/>
    <p:sldId id="385" r:id="rId11"/>
    <p:sldId id="360" r:id="rId12"/>
    <p:sldId id="361" r:id="rId13"/>
    <p:sldId id="362" r:id="rId14"/>
    <p:sldId id="363" r:id="rId15"/>
    <p:sldId id="356" r:id="rId16"/>
    <p:sldId id="347" r:id="rId17"/>
    <p:sldId id="348" r:id="rId18"/>
    <p:sldId id="370" r:id="rId19"/>
    <p:sldId id="317" r:id="rId20"/>
    <p:sldId id="369" r:id="rId21"/>
    <p:sldId id="373" r:id="rId22"/>
    <p:sldId id="374" r:id="rId23"/>
    <p:sldId id="371" r:id="rId24"/>
    <p:sldId id="372" r:id="rId25"/>
    <p:sldId id="375" r:id="rId26"/>
    <p:sldId id="376" r:id="rId27"/>
    <p:sldId id="352" r:id="rId28"/>
    <p:sldId id="357" r:id="rId29"/>
    <p:sldId id="377" r:id="rId30"/>
    <p:sldId id="378" r:id="rId31"/>
    <p:sldId id="380" r:id="rId32"/>
    <p:sldId id="381" r:id="rId33"/>
    <p:sldId id="382" r:id="rId34"/>
    <p:sldId id="395" r:id="rId35"/>
    <p:sldId id="396" r:id="rId36"/>
    <p:sldId id="397" r:id="rId37"/>
    <p:sldId id="386" r:id="rId38"/>
    <p:sldId id="358" r:id="rId39"/>
    <p:sldId id="311" r:id="rId40"/>
    <p:sldId id="392" r:id="rId41"/>
    <p:sldId id="393" r:id="rId42"/>
    <p:sldId id="394" r:id="rId43"/>
    <p:sldId id="359" r:id="rId44"/>
    <p:sldId id="387" r:id="rId45"/>
    <p:sldId id="388" r:id="rId46"/>
    <p:sldId id="398" r:id="rId47"/>
    <p:sldId id="402" r:id="rId48"/>
    <p:sldId id="274" r:id="rId49"/>
    <p:sldId id="390" r:id="rId50"/>
    <p:sldId id="400" r:id="rId51"/>
    <p:sldId id="399" r:id="rId52"/>
    <p:sldId id="401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30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rcRect/>
          <a:stretch>
            <a:fillRect l="44000" t="23000" r="7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65A4-0F57-4751-A69C-339654A9F4B7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80A4-10D0-4996-ADAC-6A14149203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" y="1661974"/>
            <a:ext cx="2880000" cy="2865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4086225" y="2438400"/>
            <a:ext cx="4497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4800" b="1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网园资讯工作室</a:t>
            </a:r>
            <a:endParaRPr lang="zh-CN" altLang="en-US" sz="4800" b="1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87520" y="326834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800" b="1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anose="020B0609020204030204" pitchFamily="49" charset="0"/>
                <a:sym typeface="+mn-ea"/>
              </a:rPr>
              <a:t>Wangyuan</a:t>
            </a:r>
            <a:r>
              <a:rPr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anose="020B0609020204030204" pitchFamily="49" charset="0"/>
                <a:sym typeface="+mn-ea"/>
              </a:rPr>
              <a:t> Info Studio</a:t>
            </a:r>
            <a:endParaRPr lang="zh-CN" altLang="en-US" sz="28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nsolas" panose="020B0609020204030204" pitchFamily="49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  <p:extLst>
      <p:ext uri="{BB962C8B-B14F-4D97-AF65-F5344CB8AC3E}">
        <p14:creationId xmlns:p14="http://schemas.microsoft.com/office/powerpoint/2010/main" val="1330082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>
                <a:sym typeface="+mn-ea"/>
              </a:rPr>
              <a:t>数据查询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07670" y="865505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使用数据库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6EB274-8C44-4F09-9E38-F3829C8B0AB9}"/>
              </a:ext>
            </a:extLst>
          </p:cNvPr>
          <p:cNvSpPr txBox="1"/>
          <p:nvPr/>
        </p:nvSpPr>
        <p:spPr>
          <a:xfrm>
            <a:off x="407670" y="3515726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SQL</a:t>
            </a:r>
            <a:r>
              <a:rPr lang="zh-CN" altLang="en-US" sz="2800" b="1">
                <a:solidFill>
                  <a:srgbClr val="0070C0"/>
                </a:solidFill>
              </a:rPr>
              <a:t>基本查询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2A409A7-8F45-42A8-A569-9483EA68B355}"/>
              </a:ext>
            </a:extLst>
          </p:cNvPr>
          <p:cNvSpPr txBox="1"/>
          <p:nvPr/>
        </p:nvSpPr>
        <p:spPr>
          <a:xfrm>
            <a:off x="444499" y="1477010"/>
            <a:ext cx="813117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在</a:t>
            </a:r>
            <a:r>
              <a:rPr lang="en-US" altLang="zh-CN"/>
              <a:t>SSMS</a:t>
            </a:r>
            <a:r>
              <a:rPr lang="zh-CN" altLang="en-US"/>
              <a:t>中操作数据库时，首先要使用</a:t>
            </a:r>
            <a:r>
              <a:rPr lang="en-US" altLang="zh-CN">
                <a:solidFill>
                  <a:srgbClr val="0070C0"/>
                </a:solidFill>
              </a:rPr>
              <a:t>use</a:t>
            </a:r>
            <a:r>
              <a:rPr lang="zh-CN" altLang="en-US"/>
              <a:t>语句选定数据库。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A9BBFF-45BA-470B-81C0-DCD384D0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95" y="2045539"/>
            <a:ext cx="8561905" cy="1019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8AE238-CB25-4D5E-B908-6621790CB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772"/>
          <a:stretch/>
        </p:blipFill>
        <p:spPr>
          <a:xfrm>
            <a:off x="582095" y="4288917"/>
            <a:ext cx="8561905" cy="1685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74133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>
                <a:sym typeface="+mn-ea"/>
              </a:rPr>
              <a:t>数据查询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07670" y="865505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SQL</a:t>
            </a:r>
            <a:r>
              <a:rPr lang="zh-CN" altLang="en-US" sz="2800" b="1">
                <a:solidFill>
                  <a:srgbClr val="0070C0"/>
                </a:solidFill>
              </a:rPr>
              <a:t>条件查询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58F323-3E61-4DCC-AFA3-1CE1C152C586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70FDEB-A6D1-4BA3-9A46-C001A997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95" y="1814563"/>
            <a:ext cx="8561905" cy="2933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4EB1D0A-B88A-42BD-94BA-3B346AEFBD71}"/>
              </a:ext>
            </a:extLst>
          </p:cNvPr>
          <p:cNvSpPr txBox="1"/>
          <p:nvPr/>
        </p:nvSpPr>
        <p:spPr>
          <a:xfrm>
            <a:off x="407670" y="5174984"/>
            <a:ext cx="813117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注意</a:t>
            </a:r>
            <a:r>
              <a:rPr lang="en-US" altLang="zh-CN"/>
              <a:t>and</a:t>
            </a:r>
            <a:r>
              <a:rPr lang="zh-CN" altLang="en-US"/>
              <a:t>和</a:t>
            </a:r>
            <a:r>
              <a:rPr lang="en-US" altLang="zh-CN"/>
              <a:t>or</a:t>
            </a:r>
            <a:r>
              <a:rPr lang="zh-CN" altLang="en-US"/>
              <a:t>的优先级，复杂的逻辑条件应该使用括号来确定优先级。</a:t>
            </a:r>
          </a:p>
        </p:txBody>
      </p:sp>
    </p:spTree>
    <p:extLst>
      <p:ext uri="{BB962C8B-B14F-4D97-AF65-F5344CB8AC3E}">
        <p14:creationId xmlns:p14="http://schemas.microsoft.com/office/powerpoint/2010/main" val="409579789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>
                <a:sym typeface="+mn-ea"/>
              </a:rPr>
              <a:t>数据查询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07670" y="865505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SQL</a:t>
            </a:r>
            <a:r>
              <a:rPr lang="zh-CN" altLang="en-US" sz="2800" b="1">
                <a:solidFill>
                  <a:srgbClr val="0070C0"/>
                </a:solidFill>
              </a:rPr>
              <a:t>模糊查询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B085D1-2DED-4BFF-8988-E5B50C206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94" y="1824723"/>
            <a:ext cx="8561905" cy="20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79EE2D53-AE96-4407-85F4-449D3964AC71}"/>
              </a:ext>
            </a:extLst>
          </p:cNvPr>
          <p:cNvSpPr txBox="1"/>
          <p:nvPr/>
        </p:nvSpPr>
        <p:spPr>
          <a:xfrm>
            <a:off x="407670" y="4357209"/>
            <a:ext cx="813117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模糊查询常用于“搜索”功能。</a:t>
            </a:r>
          </a:p>
        </p:txBody>
      </p:sp>
    </p:spTree>
    <p:extLst>
      <p:ext uri="{BB962C8B-B14F-4D97-AF65-F5344CB8AC3E}">
        <p14:creationId xmlns:p14="http://schemas.microsoft.com/office/powerpoint/2010/main" val="180546925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>
                <a:sym typeface="+mn-ea"/>
              </a:rPr>
              <a:t>数据查询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07670" y="865505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SQL</a:t>
            </a:r>
            <a:r>
              <a:rPr lang="zh-CN" altLang="en-US" sz="2800" b="1">
                <a:solidFill>
                  <a:srgbClr val="0070C0"/>
                </a:solidFill>
              </a:rPr>
              <a:t>按序查询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670F42-0E26-445E-96EF-46BD8A0C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94" y="1838752"/>
            <a:ext cx="8561906" cy="2485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DF53CA-F60A-4E1A-8C6B-0F1EACD8268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10FC68-88F1-4FDC-8DF7-501110B3F669}"/>
              </a:ext>
            </a:extLst>
          </p:cNvPr>
          <p:cNvSpPr txBox="1"/>
          <p:nvPr/>
        </p:nvSpPr>
        <p:spPr>
          <a:xfrm>
            <a:off x="408305" y="4607718"/>
            <a:ext cx="82784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在需要将最新内容显示在前面时，例如公告、新闻等，一般采用按时间逆序。</a:t>
            </a:r>
          </a:p>
        </p:txBody>
      </p:sp>
    </p:spTree>
    <p:extLst>
      <p:ext uri="{BB962C8B-B14F-4D97-AF65-F5344CB8AC3E}">
        <p14:creationId xmlns:p14="http://schemas.microsoft.com/office/powerpoint/2010/main" val="80406155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  <p:extLst>
      <p:ext uri="{BB962C8B-B14F-4D97-AF65-F5344CB8AC3E}">
        <p14:creationId xmlns:p14="http://schemas.microsoft.com/office/powerpoint/2010/main" val="339064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1FFA19F-5AB5-4C16-92D9-6DE341882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r="9879"/>
          <a:stretch/>
        </p:blipFill>
        <p:spPr>
          <a:xfrm>
            <a:off x="473498" y="1450249"/>
            <a:ext cx="8131175" cy="4203725"/>
          </a:xfrm>
          <a:prstGeom prst="rect">
            <a:avLst/>
          </a:prstGeom>
        </p:spPr>
      </p:pic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B35B-D79C-49F3-9E43-93F5D6F50BC7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前端模板代码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F16C1E-8A95-4A5F-B16F-0BD7470F0994}"/>
              </a:ext>
            </a:extLst>
          </p:cNvPr>
          <p:cNvGrpSpPr/>
          <p:nvPr/>
        </p:nvGrpSpPr>
        <p:grpSpPr>
          <a:xfrm>
            <a:off x="1092201" y="1598612"/>
            <a:ext cx="7410766" cy="3721965"/>
            <a:chOff x="1092201" y="1598612"/>
            <a:chExt cx="7410766" cy="37219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A630EE-3E4D-4DF7-910C-900B722B45D6}"/>
                </a:ext>
              </a:extLst>
            </p:cNvPr>
            <p:cNvSpPr/>
            <p:nvPr/>
          </p:nvSpPr>
          <p:spPr>
            <a:xfrm>
              <a:off x="1092201" y="1816824"/>
              <a:ext cx="2412999" cy="1728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7D33BC0-5C79-48C7-B2C0-1E885BE44AB5}"/>
                </a:ext>
              </a:extLst>
            </p:cNvPr>
            <p:cNvSpPr/>
            <p:nvPr/>
          </p:nvSpPr>
          <p:spPr>
            <a:xfrm>
              <a:off x="1092201" y="5147734"/>
              <a:ext cx="660399" cy="1728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0236877-00FD-4565-AC56-C9B9344F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892" y="1598612"/>
              <a:ext cx="4029075" cy="2238375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ABB46D0-2B3B-4B33-AFE1-471159B77CDE}"/>
                </a:ext>
              </a:extLst>
            </p:cNvPr>
            <p:cNvGrpSpPr/>
            <p:nvPr/>
          </p:nvGrpSpPr>
          <p:grpSpPr>
            <a:xfrm>
              <a:off x="2523069" y="2116666"/>
              <a:ext cx="2844798" cy="2548467"/>
              <a:chOff x="2523069" y="2116666"/>
              <a:chExt cx="2844798" cy="254846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B517D6-501D-4E6C-A9B4-553200F100C2}"/>
                  </a:ext>
                </a:extLst>
              </p:cNvPr>
              <p:cNvSpPr/>
              <p:nvPr/>
            </p:nvSpPr>
            <p:spPr>
              <a:xfrm>
                <a:off x="2523069" y="3699933"/>
                <a:ext cx="685800" cy="9652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89D5EF-B862-4BD7-ADB1-FCF199E67E7F}"/>
                  </a:ext>
                </a:extLst>
              </p:cNvPr>
              <p:cNvSpPr/>
              <p:nvPr/>
            </p:nvSpPr>
            <p:spPr>
              <a:xfrm>
                <a:off x="4715933" y="2116666"/>
                <a:ext cx="651934" cy="13123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0625CAE-888C-4DA0-A33E-7CDFA5975AEE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3208869" y="2772833"/>
                <a:ext cx="1507064" cy="9271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5D775-424D-4556-A673-3D66E5A6C13C}"/>
              </a:ext>
            </a:extLst>
          </p:cNvPr>
          <p:cNvSpPr txBox="1"/>
          <p:nvPr/>
        </p:nvSpPr>
        <p:spPr>
          <a:xfrm>
            <a:off x="473498" y="5815037"/>
            <a:ext cx="813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注意：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	1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标签的开始标签写在页眉模板，结束标签写在页脚模板。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	2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Eval()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括号中的字段名要跟数据库设计的字段名相同。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1EC740-2D47-4E25-9743-1A82D679E74D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回顾篇</a:t>
            </a:r>
          </a:p>
        </p:txBody>
      </p:sp>
    </p:spTree>
    <p:extLst>
      <p:ext uri="{BB962C8B-B14F-4D97-AF65-F5344CB8AC3E}">
        <p14:creationId xmlns:p14="http://schemas.microsoft.com/office/powerpoint/2010/main" val="145482767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616EE-920F-49F0-95F8-1F8E5B37197D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后端数据绑定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7A7F0-1DC4-4EDA-A9AE-36FC8CF49AB1}"/>
              </a:ext>
            </a:extLst>
          </p:cNvPr>
          <p:cNvSpPr txBox="1"/>
          <p:nvPr/>
        </p:nvSpPr>
        <p:spPr>
          <a:xfrm>
            <a:off x="407670" y="4196221"/>
            <a:ext cx="81318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说明：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、应该在第一次打开页面时绑定数据。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2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UserList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应该写你自己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Repeater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控件的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3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语句中的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Users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应该写你自己数据库的表名。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C36F7B-6C73-4846-A19C-7AD47D7E0F80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回顾篇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0498897-45F9-40C2-929E-7A0FC96897D0}"/>
              </a:ext>
            </a:extLst>
          </p:cNvPr>
          <p:cNvGrpSpPr/>
          <p:nvPr/>
        </p:nvGrpSpPr>
        <p:grpSpPr>
          <a:xfrm>
            <a:off x="558800" y="1692166"/>
            <a:ext cx="8131175" cy="2209524"/>
            <a:chOff x="558800" y="1692166"/>
            <a:chExt cx="8131175" cy="220952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4595307-BD77-4133-A324-EBDD14D2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90"/>
            <a:stretch/>
          </p:blipFill>
          <p:spPr>
            <a:xfrm>
              <a:off x="558800" y="1692166"/>
              <a:ext cx="8131175" cy="220952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4DDD243-5CCC-4DB7-BCF0-3314E44B54BC}"/>
                </a:ext>
              </a:extLst>
            </p:cNvPr>
            <p:cNvSpPr/>
            <p:nvPr/>
          </p:nvSpPr>
          <p:spPr>
            <a:xfrm>
              <a:off x="638175" y="3041422"/>
              <a:ext cx="7972425" cy="4553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27824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2276475"/>
            <a:chOff x="642" y="1409"/>
            <a:chExt cx="12806" cy="3585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首次显示页面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         “</a:t>
              </a:r>
              <a:r>
                <a:rPr lang="en-US" altLang="zh-CN">
                  <a:latin typeface="Consolas" panose="020B0609020204030204" pitchFamily="49" charset="0"/>
                </a:rPr>
                <a:t>IsPostBack</a:t>
              </a:r>
              <a:r>
                <a:rPr lang="en-US" altLang="zh-CN"/>
                <a:t>”</a:t>
              </a:r>
              <a:r>
                <a:rPr lang="zh-CN" altLang="en-US"/>
                <a:t>属性可以区分当前网页是否为</a:t>
              </a:r>
              <a:r>
                <a:rPr lang="en-US" altLang="zh-CN">
                  <a:latin typeface="Consolas" panose="020B0609020204030204" pitchFamily="49" charset="0"/>
                </a:rPr>
                <a:t>POST</a:t>
              </a:r>
              <a:r>
                <a:rPr lang="zh-CN" altLang="en-US"/>
                <a:t>之后的页面。取反则可以判断当前网页是否为第一次打开的页面。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        </a:t>
              </a:r>
              <a:r>
                <a:rPr lang="en-US" altLang="zh-CN"/>
                <a:t>Repeater</a:t>
              </a:r>
              <a:r>
                <a:rPr lang="zh-CN" altLang="en-US"/>
                <a:t>的数据绑定代码，必须写在非</a:t>
              </a:r>
              <a:r>
                <a:rPr lang="en-US" altLang="zh-CN"/>
                <a:t>POST</a:t>
              </a:r>
              <a:r>
                <a:rPr lang="zh-CN" altLang="en-US"/>
                <a:t>过的页面里，否则将不能处理</a:t>
              </a:r>
              <a:r>
                <a:rPr lang="en-US" altLang="zh-CN"/>
                <a:t>Repeater</a:t>
              </a:r>
              <a:r>
                <a:rPr lang="zh-CN" altLang="en-US"/>
                <a:t>模板中控件的事件</a:t>
              </a:r>
              <a:r>
                <a:rPr lang="zh-CN" altLang="en-US" sz="1400"/>
                <a:t>。</a:t>
              </a:r>
              <a:r>
                <a:rPr lang="zh-CN" altLang="en-US" sz="14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（想一想，为什么？）</a:t>
              </a:r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896011E-5920-497A-AC28-B117E13A102F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739D072-1D7E-4742-9F48-F6517B75D422}"/>
              </a:ext>
            </a:extLst>
          </p:cNvPr>
          <p:cNvGrpSpPr/>
          <p:nvPr/>
        </p:nvGrpSpPr>
        <p:grpSpPr>
          <a:xfrm>
            <a:off x="482600" y="3171190"/>
            <a:ext cx="8131175" cy="3428706"/>
            <a:chOff x="482600" y="3171190"/>
            <a:chExt cx="8131175" cy="34287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7DABE1-7F96-4CD6-BEF4-9F523FF5B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29"/>
            <a:stretch/>
          </p:blipFill>
          <p:spPr>
            <a:xfrm>
              <a:off x="482600" y="3171190"/>
              <a:ext cx="8131175" cy="342870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BD537C-A780-409F-BD17-370E8E51AED7}"/>
                </a:ext>
              </a:extLst>
            </p:cNvPr>
            <p:cNvSpPr/>
            <p:nvPr/>
          </p:nvSpPr>
          <p:spPr>
            <a:xfrm>
              <a:off x="939801" y="3548989"/>
              <a:ext cx="1363133" cy="2440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19060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控件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8939" y="1471930"/>
            <a:ext cx="8514927" cy="522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>
                <a:latin typeface="Consolas" panose="020B0609020204030204" pitchFamily="49" charset="0"/>
                <a:sym typeface="+mn-ea"/>
              </a:rPr>
              <a:t>五个模板：</a:t>
            </a: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    HeaderTemplate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		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页眉模板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: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指定如何显示标题</a:t>
            </a: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    FooterTemplate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		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页脚模板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: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指定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如何显示页脚</a:t>
            </a: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    ItemTemplate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			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项目模板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: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指定如何显示选项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；交替时显示奇数行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    AlternatingItemTemplate	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交替项目模板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: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使用交替模板时显示偶数行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    SeparatorTemplate		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分隔模板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: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+mn-ea"/>
              </a:rPr>
              <a:t>指定如何显示每条数据之间的分隔样式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>
                <a:latin typeface="Consolas" panose="020B0609020204030204" pitchFamily="49" charset="0"/>
                <a:sym typeface="+mn-ea"/>
              </a:rPr>
              <a:t>两个属性：</a:t>
            </a:r>
            <a:endParaRPr lang="en-US" altLang="zh-CN" sz="1600" b="1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    CommandArgument		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项目模板中的控件参数</a:t>
            </a:r>
            <a:endParaRPr lang="en-US" altLang="zh-CN" sz="1600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    CommandName			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项目模板中的控件名称</a:t>
            </a:r>
            <a:endParaRPr lang="en-US" altLang="zh-CN" sz="1600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>
                <a:latin typeface="Consolas" panose="020B0609020204030204" pitchFamily="49" charset="0"/>
                <a:sym typeface="+mn-ea"/>
              </a:rPr>
              <a:t>两个事件：</a:t>
            </a:r>
            <a:endParaRPr lang="en-US" altLang="zh-CN" sz="1600" b="1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    OnItemCommand		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项目模板中的控件事件</a:t>
            </a:r>
            <a:endParaRPr lang="en-US" altLang="zh-CN" sz="1600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    OnItemDataBound		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数据正在绑定时的事件</a:t>
            </a:r>
            <a:endParaRPr lang="en-US" altLang="zh-CN" sz="1600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>
                <a:latin typeface="Consolas" panose="020B0609020204030204" pitchFamily="49" charset="0"/>
                <a:sym typeface="+mn-ea"/>
              </a:rPr>
              <a:t>一个方法：</a:t>
            </a:r>
            <a:endParaRPr lang="en-US" altLang="zh-CN" sz="1600" b="1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    Eval()</a:t>
            </a:r>
            <a:r>
              <a:rPr lang="en-US" altLang="zh-CN" sz="1600" b="1">
                <a:latin typeface="Consolas" panose="020B0609020204030204" pitchFamily="49" charset="0"/>
                <a:sym typeface="+mn-ea"/>
              </a:rPr>
              <a:t>			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将数据单向绑定到页面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701BFE-02CF-4F6E-A65B-E6BD41021DC8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73737" y="2168604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编程部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0" y="3581400"/>
            <a:ext cx="262556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ym typeface="+mn-ea"/>
              </a:rPr>
              <a:t>最后一次培训</a:t>
            </a:r>
          </a:p>
        </p:txBody>
      </p:sp>
      <p:pic>
        <p:nvPicPr>
          <p:cNvPr id="2" name="图片 1" descr="图片1"/>
          <p:cNvPicPr/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40740" y="1654810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OnClientClick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8940" y="1471930"/>
            <a:ext cx="8311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OnClientClick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属性是按钮的前端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JavaScript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点击事件，相当于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HEML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按钮中的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；</a:t>
            </a:r>
            <a:endParaRPr lang="en-US" altLang="zh-CN" sz="1600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>
                <a:latin typeface="Consolas" panose="020B0609020204030204" pitchFamily="49" charset="0"/>
                <a:sym typeface="+mn-ea"/>
              </a:rPr>
              <a:t>OnClick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是按钮的后端响应的点击事件。</a:t>
            </a:r>
            <a:endParaRPr lang="en-US" altLang="zh-CN" sz="1600"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600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点击一个按钮后，先执行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OnClientClick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事件里代码，再执行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事件里的代码。只有当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OnClientClick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执行完成后返回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true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时，才会触发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OnClick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事件，默认返回</a:t>
            </a:r>
            <a:r>
              <a:rPr lang="en-US" altLang="zh-CN" sz="1600">
                <a:latin typeface="Consolas" panose="020B0609020204030204" pitchFamily="49" charset="0"/>
                <a:sym typeface="+mn-ea"/>
              </a:rPr>
              <a:t>true</a:t>
            </a:r>
            <a:r>
              <a:rPr lang="zh-CN" altLang="en-US" sz="1600">
                <a:latin typeface="Consolas" panose="020B0609020204030204" pitchFamily="49" charset="0"/>
                <a:sym typeface="+mn-ea"/>
              </a:rPr>
              <a:t>。</a:t>
            </a:r>
            <a:endParaRPr lang="zh-CN" altLang="en-US" sz="1600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3C3321-892D-4307-A470-E9A876A57B3B}"/>
              </a:ext>
            </a:extLst>
          </p:cNvPr>
          <p:cNvSpPr txBox="1"/>
          <p:nvPr/>
        </p:nvSpPr>
        <p:spPr>
          <a:xfrm>
            <a:off x="408304" y="38220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sym typeface="+mn-ea"/>
              </a:rPr>
              <a:t>带按钮的弹窗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95EAC2-48F6-4FC6-B74D-A34313A99C99}"/>
              </a:ext>
            </a:extLst>
          </p:cNvPr>
          <p:cNvSpPr txBox="1"/>
          <p:nvPr/>
        </p:nvSpPr>
        <p:spPr>
          <a:xfrm>
            <a:off x="408305" y="4435553"/>
            <a:ext cx="831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当进行一个涉及数据安全的操作时，往往要提示用户再次确认，因此要用到带“确认取消按钮”的弹窗，可在</a:t>
            </a:r>
            <a:r>
              <a:rPr lang="en-US" altLang="zh-CN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OnClientClick</a:t>
            </a:r>
            <a:r>
              <a:rPr lang="zh-CN" altLang="en-US" sz="1600">
                <a:solidFill>
                  <a:schemeClr val="tx1"/>
                </a:solidFill>
                <a:latin typeface="Consolas" panose="020B0609020204030204" pitchFamily="49" charset="0"/>
                <a:sym typeface="+mn-ea"/>
              </a:rPr>
              <a:t>属性里加一句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return confirm(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‘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弹窗内容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  <a:sym typeface="+mn-ea"/>
              </a:rPr>
              <a:t>’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sym typeface="+mn-ea"/>
              </a:rPr>
              <a:t>)</a:t>
            </a:r>
            <a:endParaRPr lang="zh-CN" altLang="en-US" sz="1600">
              <a:solidFill>
                <a:schemeClr val="tx1"/>
              </a:solidFill>
              <a:latin typeface="Consolas" panose="020B0609020204030204" pitchFamily="49" charset="0"/>
              <a:sym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343C6A-B719-4261-8509-E4A698D0D0B8}"/>
              </a:ext>
            </a:extLst>
          </p:cNvPr>
          <p:cNvGrpSpPr/>
          <p:nvPr/>
        </p:nvGrpSpPr>
        <p:grpSpPr>
          <a:xfrm>
            <a:off x="491066" y="5358068"/>
            <a:ext cx="8228967" cy="559664"/>
            <a:chOff x="491066" y="5358068"/>
            <a:chExt cx="8228967" cy="5596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CF51597-6426-4F17-9E93-6728FC0F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066" y="5358068"/>
              <a:ext cx="8228967" cy="55966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1594DF4-AD4D-4A7B-87F9-EC714AD12624}"/>
                </a:ext>
              </a:extLst>
            </p:cNvPr>
            <p:cNvSpPr/>
            <p:nvPr/>
          </p:nvSpPr>
          <p:spPr>
            <a:xfrm>
              <a:off x="4487333" y="5460999"/>
              <a:ext cx="4043679" cy="340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1432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5420995"/>
            <a:chOff x="642" y="1409"/>
            <a:chExt cx="12806" cy="8537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SqlDataReader</a:t>
              </a:r>
              <a:r>
                <a:rPr lang="zh-CN" altLang="en-US" sz="2800" b="1">
                  <a:solidFill>
                    <a:srgbClr val="0070C0"/>
                  </a:solidFill>
                </a:rPr>
                <a:t>和</a:t>
              </a:r>
              <a:r>
                <a:rPr lang="en-US" altLang="zh-CN" sz="2800" b="1">
                  <a:solidFill>
                    <a:srgbClr val="0070C0"/>
                  </a:solidFill>
                </a:rPr>
                <a:t>SqlDataAdapter</a:t>
              </a:r>
              <a:endParaRPr lang="zh-CN" altLang="en-US" sz="2800" b="1">
                <a:solidFill>
                  <a:srgbClr val="0070C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603"/>
              <a:ext cx="12805" cy="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b="1">
                  <a:latin typeface="Consolas" panose="020B0609020204030204" pitchFamily="49" charset="0"/>
                </a:rPr>
                <a:t>SqlDataReader: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        高效，功能弱，只读访问，只能在保持跟数据库连接的状态下才可以读取。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endParaRPr lang="en-US" altLang="zh-CN" b="1"/>
            </a:p>
            <a:p>
              <a:pPr algn="just">
                <a:lnSpc>
                  <a:spcPct val="150000"/>
                </a:lnSpc>
              </a:pPr>
              <a:r>
                <a:rPr lang="en-US" altLang="zh-CN" b="1"/>
                <a:t>SqlDataAdapter: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        强大，耗费资源也大，大多情况下是一次性读取一个表，然后填充到</a:t>
              </a:r>
              <a:r>
                <a:rPr lang="en-US" altLang="zh-CN"/>
                <a:t>DataSet</a:t>
              </a:r>
              <a:r>
                <a:rPr lang="zh-CN" altLang="en-US"/>
                <a:t>中，然后就可以断开跟数据库的连接了。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 b="1"/>
                <a:t>主要区别：</a:t>
              </a:r>
              <a:r>
                <a:rPr lang="zh-CN" altLang="en-US"/>
                <a:t>前者是在线，后者是离线！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 b="1"/>
                <a:t>应用场景：</a:t>
              </a:r>
              <a:r>
                <a:rPr lang="zh-CN" altLang="en-US"/>
                <a:t>如果只是显示数据，且数据量小，一般选用前者；如果数据量大，或者要分页筛选，或者要离线</a:t>
              </a:r>
              <a:r>
                <a:rPr lang="zh-CN" altLang="en-US" sz="16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（指服务器跟数据库之间离线）</a:t>
              </a:r>
              <a:r>
                <a:rPr lang="zh-CN" altLang="en-US"/>
                <a:t>读取时，一般选用后者。</a:t>
              </a:r>
              <a:endParaRPr lang="en-US" altLang="zh-CN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8B26F19-BBC2-4061-9C80-1C91D5EB726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概念篇</a:t>
            </a:r>
          </a:p>
        </p:txBody>
      </p:sp>
    </p:spTree>
    <p:extLst>
      <p:ext uri="{BB962C8B-B14F-4D97-AF65-F5344CB8AC3E}">
        <p14:creationId xmlns:p14="http://schemas.microsoft.com/office/powerpoint/2010/main" val="155672032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3938270"/>
            <a:chOff x="642" y="1409"/>
            <a:chExt cx="12806" cy="6202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DataSet</a:t>
              </a:r>
              <a:r>
                <a:rPr lang="zh-CN" altLang="en-US" sz="2800" b="1">
                  <a:solidFill>
                    <a:srgbClr val="0070C0"/>
                  </a:solidFill>
                </a:rPr>
                <a:t>、</a:t>
              </a:r>
              <a:r>
                <a:rPr lang="en-US" altLang="zh-CN" sz="2800" b="1">
                  <a:solidFill>
                    <a:srgbClr val="0070C0"/>
                  </a:solidFill>
                </a:rPr>
                <a:t>DataTable</a:t>
              </a:r>
              <a:r>
                <a:rPr lang="zh-CN" altLang="en-US" sz="2800" b="1">
                  <a:solidFill>
                    <a:srgbClr val="0070C0"/>
                  </a:solidFill>
                </a:rPr>
                <a:t>和</a:t>
              </a:r>
              <a:r>
                <a:rPr lang="en-US" altLang="zh-CN" sz="2800" b="1">
                  <a:solidFill>
                    <a:srgbClr val="0070C0"/>
                  </a:solidFill>
                </a:rPr>
                <a:t>DataView</a:t>
              </a:r>
              <a:endParaRPr lang="zh-CN" altLang="en-US" sz="2800" b="1">
                <a:solidFill>
                  <a:srgbClr val="0070C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5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/>
                <a:t>         在数据库概念中，每个数据库</a:t>
              </a:r>
              <a:r>
                <a:rPr lang="en-US" altLang="zh-CN" sz="1600"/>
                <a:t>(Database)</a:t>
              </a:r>
              <a:r>
                <a:rPr lang="zh-CN" altLang="en-US" sz="1600"/>
                <a:t>可以有多张表</a:t>
              </a:r>
              <a:r>
                <a:rPr lang="en-US" altLang="zh-CN" sz="1600"/>
                <a:t>(Table)</a:t>
              </a:r>
              <a:r>
                <a:rPr lang="zh-CN" altLang="en-US" sz="1600"/>
                <a:t>，每个表也可以呈现多个视图</a:t>
              </a:r>
              <a:r>
                <a:rPr lang="en-US" altLang="zh-CN" sz="1600"/>
                <a:t>(View)</a:t>
              </a:r>
              <a:r>
                <a:rPr lang="zh-CN" altLang="en-US" sz="1600"/>
                <a:t>。而在</a:t>
              </a:r>
              <a:r>
                <a:rPr lang="en-US" altLang="zh-CN" sz="1600"/>
                <a:t>C#</a:t>
              </a:r>
              <a:r>
                <a:rPr lang="zh-CN" altLang="en-US" sz="1600"/>
                <a:t>中，也有这样的类似数据库系统的一套数据管理类，只不过它的数据是保存在内存中的。对应数据库的</a:t>
              </a:r>
              <a:r>
                <a:rPr lang="en-US" altLang="zh-CN" sz="1600"/>
                <a:t>Database</a:t>
              </a:r>
              <a:r>
                <a:rPr lang="zh-CN" altLang="en-US" sz="1600"/>
                <a:t>、</a:t>
              </a:r>
              <a:r>
                <a:rPr lang="en-US" altLang="zh-CN" sz="1600"/>
                <a:t>Table</a:t>
              </a:r>
              <a:r>
                <a:rPr lang="zh-CN" altLang="en-US" sz="1600"/>
                <a:t>和</a:t>
              </a:r>
              <a:r>
                <a:rPr lang="en-US" altLang="zh-CN" sz="1600"/>
                <a:t>View</a:t>
              </a:r>
              <a:r>
                <a:rPr lang="zh-CN" altLang="en-US" sz="1600"/>
                <a:t>，</a:t>
              </a:r>
              <a:r>
                <a:rPr lang="en-US" altLang="zh-CN" sz="1600"/>
                <a:t>C#</a:t>
              </a:r>
              <a:r>
                <a:rPr lang="zh-CN" altLang="en-US" sz="1600"/>
                <a:t>中有</a:t>
              </a:r>
              <a:r>
                <a:rPr lang="en-US" altLang="zh-CN" sz="1600"/>
                <a:t>DataSet</a:t>
              </a:r>
              <a:r>
                <a:rPr lang="zh-CN" altLang="en-US" sz="1600"/>
                <a:t>、</a:t>
              </a:r>
              <a:r>
                <a:rPr lang="en-US" altLang="zh-CN" sz="1600"/>
                <a:t>DataTable</a:t>
              </a:r>
              <a:r>
                <a:rPr lang="zh-CN" altLang="en-US" sz="1600"/>
                <a:t>和</a:t>
              </a:r>
              <a:r>
                <a:rPr lang="en-US" altLang="zh-CN" sz="1600"/>
                <a:t>DataView</a:t>
              </a:r>
              <a:r>
                <a:rPr lang="zh-CN" altLang="en-US" sz="1600"/>
                <a:t>。</a:t>
              </a:r>
              <a:endParaRPr lang="en-US" altLang="zh-CN" sz="1600"/>
            </a:p>
            <a:p>
              <a:pPr algn="just">
                <a:lnSpc>
                  <a:spcPct val="150000"/>
                </a:lnSpc>
              </a:pPr>
              <a:r>
                <a:rPr lang="en-US" altLang="zh-CN" sz="1600"/>
                <a:t>         DataSet</a:t>
              </a:r>
              <a:r>
                <a:rPr lang="zh-CN" altLang="en-US" sz="1600"/>
                <a:t>是</a:t>
              </a:r>
              <a:r>
                <a:rPr lang="en-US" altLang="zh-CN" sz="1600"/>
                <a:t>DataTable</a:t>
              </a:r>
              <a:r>
                <a:rPr lang="zh-CN" altLang="en-US" sz="1600"/>
                <a:t>的集合，而</a:t>
              </a:r>
              <a:r>
                <a:rPr lang="en-US" altLang="zh-CN" sz="1600"/>
                <a:t>DataView</a:t>
              </a:r>
              <a:r>
                <a:rPr lang="zh-CN" altLang="en-US" sz="1600"/>
                <a:t>则是</a:t>
              </a:r>
              <a:r>
                <a:rPr lang="en-US" altLang="zh-CN" sz="1600"/>
                <a:t>DataTable</a:t>
              </a:r>
              <a:r>
                <a:rPr lang="zh-CN" altLang="en-US" sz="1600"/>
                <a:t>的表示。</a:t>
              </a:r>
              <a:endParaRPr lang="en-US" altLang="zh-CN" sz="1600"/>
            </a:p>
            <a:p>
              <a:pPr algn="just">
                <a:lnSpc>
                  <a:spcPct val="150000"/>
                </a:lnSpc>
              </a:pPr>
              <a:r>
                <a:rPr lang="en-US" altLang="zh-CN" sz="1600"/>
                <a:t>         DataTable</a:t>
              </a:r>
              <a:r>
                <a:rPr lang="zh-CN" altLang="en-US" sz="1600"/>
                <a:t>表里的记录是没有顺序的，而</a:t>
              </a:r>
              <a:r>
                <a:rPr lang="en-US" altLang="zh-CN" sz="1600"/>
                <a:t>DataView</a:t>
              </a:r>
              <a:r>
                <a:rPr lang="zh-CN" altLang="en-US" sz="1600"/>
                <a:t>可以有不同的顺序，虽然顺序不同，但还是同一个表，所以一个</a:t>
              </a:r>
              <a:r>
                <a:rPr lang="en-US" altLang="zh-CN" sz="1600"/>
                <a:t>DataTable</a:t>
              </a:r>
              <a:r>
                <a:rPr lang="zh-CN" altLang="en-US" sz="1600"/>
                <a:t>可以有多个</a:t>
              </a:r>
              <a:r>
                <a:rPr lang="en-US" altLang="zh-CN" sz="1600"/>
                <a:t>DataView</a:t>
              </a:r>
              <a:r>
                <a:rPr lang="zh-CN" altLang="en-US" sz="1600"/>
                <a:t>。默认访问</a:t>
              </a:r>
              <a:r>
                <a:rPr lang="en-US" altLang="zh-CN" sz="1600"/>
                <a:t>DataTable</a:t>
              </a:r>
              <a:r>
                <a:rPr lang="zh-CN" altLang="en-US" sz="1600"/>
                <a:t>时，其实是访问它的</a:t>
              </a:r>
              <a:r>
                <a:rPr lang="en-US" altLang="zh-CN" sz="1600"/>
                <a:t>DataView</a:t>
              </a:r>
              <a:r>
                <a:rPr lang="zh-CN" altLang="en-US" sz="1600"/>
                <a:t>。</a:t>
              </a:r>
              <a:r>
                <a:rPr lang="en-US" altLang="zh-CN" sz="1600"/>
                <a:t>DataView</a:t>
              </a:r>
              <a:r>
                <a:rPr lang="zh-CN" altLang="en-US" sz="1600"/>
                <a:t>只是</a:t>
              </a:r>
              <a:r>
                <a:rPr lang="en-US" altLang="zh-CN" sz="1600"/>
                <a:t>DataTable</a:t>
              </a:r>
              <a:r>
                <a:rPr lang="zh-CN" altLang="en-US" sz="1600"/>
                <a:t>的虚拟视图，数据的更改等操作都是发生在</a:t>
              </a:r>
              <a:r>
                <a:rPr lang="en-US" altLang="zh-CN" sz="1600"/>
                <a:t>DataTable</a:t>
              </a:r>
              <a:r>
                <a:rPr lang="zh-CN" altLang="en-US" sz="1600"/>
                <a:t>里的。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DC7BD7A-1A0B-4197-A896-79EE4B0FC4B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概念篇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7F59708-5BD1-4681-86D3-3102FBB1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5749"/>
              </p:ext>
            </p:extLst>
          </p:nvPr>
        </p:nvGraphicFramePr>
        <p:xfrm>
          <a:off x="2365375" y="4600363"/>
          <a:ext cx="6062133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20711">
                  <a:extLst>
                    <a:ext uri="{9D8B030D-6E8A-4147-A177-3AD203B41FA5}">
                      <a16:colId xmlns:a16="http://schemas.microsoft.com/office/drawing/2014/main" val="562951467"/>
                    </a:ext>
                  </a:extLst>
                </a:gridCol>
                <a:gridCol w="2020711">
                  <a:extLst>
                    <a:ext uri="{9D8B030D-6E8A-4147-A177-3AD203B41FA5}">
                      <a16:colId xmlns:a16="http://schemas.microsoft.com/office/drawing/2014/main" val="1751467009"/>
                    </a:ext>
                  </a:extLst>
                </a:gridCol>
                <a:gridCol w="2020711">
                  <a:extLst>
                    <a:ext uri="{9D8B030D-6E8A-4147-A177-3AD203B41FA5}">
                      <a16:colId xmlns:a16="http://schemas.microsoft.com/office/drawing/2014/main" val="2003443480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SQL Server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C#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16519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库</a:t>
                      </a:r>
                      <a:r>
                        <a:rPr lang="en-US" altLang="zh-CN"/>
                        <a:t>(</a:t>
                      </a:r>
                      <a:r>
                        <a:rPr lang="zh-CN" altLang="en-US"/>
                        <a:t>集合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Database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DataSet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612237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表</a:t>
                      </a:r>
                      <a:r>
                        <a:rPr lang="en-US" altLang="zh-CN"/>
                        <a:t>(</a:t>
                      </a:r>
                      <a:r>
                        <a:rPr lang="zh-CN" altLang="en-US"/>
                        <a:t>单元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Table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DataTable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641964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图</a:t>
                      </a:r>
                      <a:r>
                        <a:rPr lang="en-US" altLang="zh-CN"/>
                        <a:t>(</a:t>
                      </a:r>
                      <a:r>
                        <a:rPr lang="zh-CN" altLang="en-US"/>
                        <a:t>视图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View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DataView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0083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储存位置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服务器内存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04262"/>
                  </a:ext>
                </a:extLst>
              </a:tr>
            </a:tbl>
          </a:graphicData>
        </a:graphic>
      </p:graphicFrame>
      <p:pic>
        <p:nvPicPr>
          <p:cNvPr id="1026" name="Picture 2" descr="https://timgsa.baidu.com/timg?image&amp;quality=80&amp;size=b9999_10000&amp;sec=1511518463580&amp;di=921c6831e1886d1f70dc6d238a0f0339&amp;imgtype=0&amp;src=http%3A%2F%2Fke.youdao.com%2Fzx%2Fwp-content%2Fuploads%2F2015%2F10%2FSO-EASY.png">
            <a:extLst>
              <a:ext uri="{FF2B5EF4-FFF2-40B4-BE49-F238E27FC236}">
                <a16:creationId xmlns:a16="http://schemas.microsoft.com/office/drawing/2014/main" id="{8229CAD6-3951-4E29-9114-6E74AD19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4900400"/>
            <a:ext cx="1528763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2873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B35B-D79C-49F3-9E43-93F5D6F50BC7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前端模板代码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5D775-424D-4556-A673-3D66E5A6C13C}"/>
              </a:ext>
            </a:extLst>
          </p:cNvPr>
          <p:cNvSpPr txBox="1"/>
          <p:nvPr/>
        </p:nvSpPr>
        <p:spPr>
          <a:xfrm>
            <a:off x="408305" y="5561968"/>
            <a:ext cx="81318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注意：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	1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标签的开始标签写在页眉模板，结束标签写在页脚模板。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	2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Eval()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括号中的字段名要跟数据库设计的字段名相同。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	3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en-US" sz="1400" b="1">
                <a:solidFill>
                  <a:srgbClr val="7030A0"/>
                </a:solidFill>
              </a:rPr>
              <a:t>注意单引号和双引号</a:t>
            </a:r>
            <a:r>
              <a:rPr lang="zh-CN" alt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57250C-94F3-431E-9D43-3EECB0E0BA36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C3F230F-5670-4A58-83E3-990033D27797}"/>
              </a:ext>
            </a:extLst>
          </p:cNvPr>
          <p:cNvGrpSpPr/>
          <p:nvPr/>
        </p:nvGrpSpPr>
        <p:grpSpPr>
          <a:xfrm>
            <a:off x="0" y="1452458"/>
            <a:ext cx="9144000" cy="3953083"/>
            <a:chOff x="0" y="1452458"/>
            <a:chExt cx="9144000" cy="395308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64A9AD6-42A5-4D76-8C58-DDCAD5D3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52458"/>
              <a:ext cx="9144000" cy="395308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29502DF-4C2B-4308-9F49-02B90F153320}"/>
                </a:ext>
              </a:extLst>
            </p:cNvPr>
            <p:cNvSpPr/>
            <p:nvPr/>
          </p:nvSpPr>
          <p:spPr>
            <a:xfrm>
              <a:off x="2379133" y="1503260"/>
              <a:ext cx="4165600" cy="24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4C62040-B2A1-40E0-86BA-EE9EA928ABD5}"/>
                </a:ext>
              </a:extLst>
            </p:cNvPr>
            <p:cNvSpPr/>
            <p:nvPr/>
          </p:nvSpPr>
          <p:spPr>
            <a:xfrm>
              <a:off x="5715000" y="3011270"/>
              <a:ext cx="2824480" cy="24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C17BB41-963F-4688-A6B1-AE43818DC5C4}"/>
                </a:ext>
              </a:extLst>
            </p:cNvPr>
            <p:cNvSpPr/>
            <p:nvPr/>
          </p:nvSpPr>
          <p:spPr>
            <a:xfrm>
              <a:off x="5715000" y="4296354"/>
              <a:ext cx="2824480" cy="24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86410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B35B-D79C-49F3-9E43-93F5D6F50BC7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后端数据绑定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5D775-424D-4556-A673-3D66E5A6C13C}"/>
              </a:ext>
            </a:extLst>
          </p:cNvPr>
          <p:cNvSpPr txBox="1"/>
          <p:nvPr/>
        </p:nvSpPr>
        <p:spPr>
          <a:xfrm>
            <a:off x="407670" y="4562901"/>
            <a:ext cx="8304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说明：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、应该在第一次打开页面时绑定数据，否则可能导致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Repeater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中控件的事件无效。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2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、这里的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UserList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应该写你自己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Repeater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3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、这里的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dt.DefaultView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是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DataView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类型，是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DataTable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的默认视图。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4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、除了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DataTable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，也可以试试使用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，写法基本一样。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5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、第二种绑定数据的方法跟第一种相比，其区别就是第二种可以离线绑定数据，离线之后也可以对数据进行排序、筛选、分页等操作。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3CC79-0949-4F50-8170-13E100BFF43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D315ED-F407-4F86-99D9-EF58451FA97D}"/>
              </a:ext>
            </a:extLst>
          </p:cNvPr>
          <p:cNvGrpSpPr/>
          <p:nvPr/>
        </p:nvGrpSpPr>
        <p:grpSpPr>
          <a:xfrm>
            <a:off x="1" y="1750842"/>
            <a:ext cx="9144000" cy="2643358"/>
            <a:chOff x="1" y="1750842"/>
            <a:chExt cx="9144000" cy="264335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FC3C561-5075-41D8-9359-A72E26B2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259"/>
            <a:stretch/>
          </p:blipFill>
          <p:spPr>
            <a:xfrm>
              <a:off x="1" y="1750842"/>
              <a:ext cx="9144000" cy="264335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4A8F01C-E742-4819-B53F-7C258DA11261}"/>
                </a:ext>
              </a:extLst>
            </p:cNvPr>
            <p:cNvSpPr/>
            <p:nvPr/>
          </p:nvSpPr>
          <p:spPr>
            <a:xfrm>
              <a:off x="93133" y="2870200"/>
              <a:ext cx="8238067" cy="1413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330910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B35B-D79C-49F3-9E43-93F5D6F50BC7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的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OnItemCommand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事件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5D775-424D-4556-A673-3D66E5A6C13C}"/>
              </a:ext>
            </a:extLst>
          </p:cNvPr>
          <p:cNvSpPr txBox="1"/>
          <p:nvPr/>
        </p:nvSpPr>
        <p:spPr>
          <a:xfrm>
            <a:off x="408305" y="1472893"/>
            <a:ext cx="813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/>
              <a:t>当</a:t>
            </a:r>
            <a:r>
              <a:rPr lang="en-US" altLang="zh-CN" sz="1400"/>
              <a:t>Repeater</a:t>
            </a:r>
            <a:r>
              <a:rPr lang="zh-CN" altLang="en-US" sz="1400"/>
              <a:t>模板中的控件发生动作时触发该事件（例如按钮被按下）。</a:t>
            </a:r>
            <a:endParaRPr lang="en-US" altLang="zh-CN" sz="1400"/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</a:rPr>
              <a:t>示例：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3CC79-0949-4F50-8170-13E100BFF43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3418E3-5123-4008-99BB-DA1553529016}"/>
              </a:ext>
            </a:extLst>
          </p:cNvPr>
          <p:cNvSpPr txBox="1"/>
          <p:nvPr/>
        </p:nvSpPr>
        <p:spPr>
          <a:xfrm>
            <a:off x="407670" y="6282261"/>
            <a:ext cx="8131810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这里的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参数代表是当前行（触发控件动作的那行）的命令事件参数。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DF8941-7B05-4C73-88A6-737F2F49DC65}"/>
              </a:ext>
            </a:extLst>
          </p:cNvPr>
          <p:cNvGrpSpPr/>
          <p:nvPr/>
        </p:nvGrpSpPr>
        <p:grpSpPr>
          <a:xfrm>
            <a:off x="482600" y="2286815"/>
            <a:ext cx="8131175" cy="3920188"/>
            <a:chOff x="482600" y="2286815"/>
            <a:chExt cx="8131175" cy="392018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6ADEE4E-F83E-4941-8783-8054DF2CAEAB}"/>
                </a:ext>
              </a:extLst>
            </p:cNvPr>
            <p:cNvGrpSpPr/>
            <p:nvPr/>
          </p:nvGrpSpPr>
          <p:grpSpPr>
            <a:xfrm>
              <a:off x="482600" y="2286815"/>
              <a:ext cx="8131175" cy="3920188"/>
              <a:chOff x="482600" y="2286815"/>
              <a:chExt cx="8131175" cy="3920188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275E127-E6E4-4903-9DD4-1519DE3CDF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1076"/>
              <a:stretch/>
            </p:blipFill>
            <p:spPr>
              <a:xfrm>
                <a:off x="482600" y="2286815"/>
                <a:ext cx="8131175" cy="3920188"/>
              </a:xfrm>
              <a:prstGeom prst="rect">
                <a:avLst/>
              </a:prstGeom>
            </p:spPr>
          </p:pic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4783017A-121C-4192-B42F-3CB011394CA1}"/>
                  </a:ext>
                </a:extLst>
              </p:cNvPr>
              <p:cNvSpPr/>
              <p:nvPr/>
            </p:nvSpPr>
            <p:spPr>
              <a:xfrm>
                <a:off x="6121400" y="2438401"/>
                <a:ext cx="364067" cy="3542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0CAF14E-AFC1-405F-BCD0-ED89A4D6FCDE}"/>
                  </a:ext>
                </a:extLst>
              </p:cNvPr>
              <p:cNvSpPr/>
              <p:nvPr/>
            </p:nvSpPr>
            <p:spPr>
              <a:xfrm>
                <a:off x="1845733" y="2997200"/>
                <a:ext cx="364067" cy="3542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6D7035C-6E39-4E5C-BC44-7BA42CB1B08D}"/>
                  </a:ext>
                </a:extLst>
              </p:cNvPr>
              <p:cNvSpPr/>
              <p:nvPr/>
            </p:nvSpPr>
            <p:spPr>
              <a:xfrm>
                <a:off x="3073400" y="3165863"/>
                <a:ext cx="364067" cy="3542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C97F460-073C-4C3D-9B63-93AF04CF30BE}"/>
                </a:ext>
              </a:extLst>
            </p:cNvPr>
            <p:cNvSpPr txBox="1"/>
            <p:nvPr/>
          </p:nvSpPr>
          <p:spPr>
            <a:xfrm>
              <a:off x="6788149" y="2438401"/>
              <a:ext cx="1651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00B050"/>
                  </a:solidFill>
                </a:rPr>
                <a:t>仅供参考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09978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数据绑定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B35B-D79C-49F3-9E43-93F5D6F50BC7}"/>
              </a:ext>
            </a:extLst>
          </p:cNvPr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的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OnItemDataBound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事件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5D775-424D-4556-A673-3D66E5A6C13C}"/>
              </a:ext>
            </a:extLst>
          </p:cNvPr>
          <p:cNvSpPr txBox="1"/>
          <p:nvPr/>
        </p:nvSpPr>
        <p:spPr>
          <a:xfrm>
            <a:off x="407670" y="1472893"/>
            <a:ext cx="81318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/>
              <a:t>         Repeater</a:t>
            </a:r>
            <a:r>
              <a:rPr lang="zh-CN" altLang="en-US" sz="1400"/>
              <a:t>前端模板中的</a:t>
            </a:r>
            <a:r>
              <a:rPr lang="en-US" altLang="zh-CN" sz="1400"/>
              <a:t>Eval()</a:t>
            </a:r>
            <a:r>
              <a:rPr lang="zh-CN" altLang="en-US" sz="1400"/>
              <a:t>方法只是简单的将数据绑定显示在页面上，但是如果要实现数据显示在页面之前对其进行复杂的逻辑处理，就需要在</a:t>
            </a:r>
            <a:r>
              <a:rPr lang="en-US" altLang="zh-CN" sz="1400"/>
              <a:t>OnItemDataBound</a:t>
            </a:r>
            <a:r>
              <a:rPr lang="zh-CN" altLang="en-US" sz="1400"/>
              <a:t>事件里编写程序。当多个</a:t>
            </a:r>
            <a:r>
              <a:rPr lang="en-US" altLang="zh-CN" sz="1400"/>
              <a:t>Repeater</a:t>
            </a:r>
            <a:r>
              <a:rPr lang="zh-CN" altLang="en-US" sz="1400"/>
              <a:t>嵌套使用时，子</a:t>
            </a:r>
            <a:r>
              <a:rPr lang="en-US" altLang="zh-CN" sz="1400"/>
              <a:t>Repeater</a:t>
            </a:r>
            <a:r>
              <a:rPr lang="zh-CN" altLang="en-US" sz="1400"/>
              <a:t>将无法使用</a:t>
            </a:r>
            <a:r>
              <a:rPr lang="en-US" altLang="zh-CN" sz="1400"/>
              <a:t>Eval()</a:t>
            </a:r>
            <a:r>
              <a:rPr lang="zh-CN" altLang="en-US" sz="1400"/>
              <a:t>方法，此时只能在</a:t>
            </a:r>
            <a:r>
              <a:rPr lang="en-US" altLang="zh-CN" sz="1400"/>
              <a:t>OnItemDataBound</a:t>
            </a:r>
            <a:r>
              <a:rPr lang="zh-CN" altLang="en-US" sz="1400"/>
              <a:t>事件里绑定数据到页面上。</a:t>
            </a:r>
            <a:endParaRPr lang="en-US" altLang="zh-CN" sz="1400"/>
          </a:p>
          <a:p>
            <a:pPr algn="just">
              <a:lnSpc>
                <a:spcPct val="150000"/>
              </a:lnSpc>
            </a:pPr>
            <a:r>
              <a:rPr lang="en-US" altLang="zh-CN" sz="1400"/>
              <a:t>         Repeater</a:t>
            </a:r>
            <a:r>
              <a:rPr lang="zh-CN" altLang="en-US" sz="1400"/>
              <a:t>在绑定数据到页面之前，首先执行</a:t>
            </a:r>
            <a:r>
              <a:rPr lang="en-US" altLang="zh-CN" sz="1400"/>
              <a:t>OnItemDataBound</a:t>
            </a:r>
            <a:r>
              <a:rPr lang="zh-CN" altLang="en-US" sz="1400"/>
              <a:t>事件里的代码。</a:t>
            </a:r>
            <a:endParaRPr lang="en-US" altLang="zh-CN" sz="1400"/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</a:rPr>
              <a:t>示例：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3CC79-0949-4F50-8170-13E100BFF439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扩展篇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11F0BC4-6307-4C3D-B841-37A51CAD4C89}"/>
              </a:ext>
            </a:extLst>
          </p:cNvPr>
          <p:cNvGrpSpPr/>
          <p:nvPr/>
        </p:nvGrpSpPr>
        <p:grpSpPr>
          <a:xfrm>
            <a:off x="0" y="3333420"/>
            <a:ext cx="9144000" cy="2422769"/>
            <a:chOff x="0" y="3333420"/>
            <a:chExt cx="9144000" cy="24227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C3F16F9-B14A-4356-8FB8-56D3ACCE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33420"/>
              <a:ext cx="9144000" cy="242276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F733CD-4B8A-400A-85D1-47F427078967}"/>
                </a:ext>
              </a:extLst>
            </p:cNvPr>
            <p:cNvSpPr txBox="1"/>
            <p:nvPr/>
          </p:nvSpPr>
          <p:spPr>
            <a:xfrm>
              <a:off x="7186083" y="3609469"/>
              <a:ext cx="1651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00B050"/>
                  </a:solidFill>
                </a:rPr>
                <a:t>仅供参考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41731D4-55D8-4F2F-9E16-AF11C2AF36ED}"/>
              </a:ext>
            </a:extLst>
          </p:cNvPr>
          <p:cNvSpPr txBox="1"/>
          <p:nvPr/>
        </p:nvSpPr>
        <p:spPr>
          <a:xfrm>
            <a:off x="407670" y="5941514"/>
            <a:ext cx="8131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你们三轮考核时应该会用到这个事件的，好好珍藏这一页吧！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443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20725" y="968375"/>
            <a:ext cx="770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>
                <a:solidFill>
                  <a:srgbClr val="0685CC"/>
                </a:solidFill>
                <a:latin typeface="Consolas" panose="020B0609020204030204" pitchFamily="49" charset="0"/>
                <a:ea typeface="华文隶书" panose="02010800040101010101" charset="-122"/>
              </a:rPr>
              <a:t>思考：</a:t>
            </a:r>
          </a:p>
          <a:p>
            <a:pPr algn="just">
              <a:lnSpc>
                <a:spcPct val="150000"/>
              </a:lnSpc>
            </a:pPr>
            <a:endParaRPr lang="zh-CN" altLang="en-US" sz="4800">
              <a:solidFill>
                <a:srgbClr val="0685CC"/>
              </a:solidFill>
              <a:latin typeface="Consolas" panose="020B0609020204030204" pitchFamily="49" charset="0"/>
              <a:ea typeface="华文隶书" panose="02010800040101010101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如果数据库中有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100000+</a:t>
            </a:r>
            <a:r>
              <a:rPr lang="zh-CN" altLang="en-US" sz="2400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个用户，也是全部显示在同一个页面中吗？</a:t>
            </a:r>
          </a:p>
        </p:txBody>
      </p:sp>
    </p:spTree>
    <p:extLst>
      <p:ext uri="{BB962C8B-B14F-4D97-AF65-F5344CB8AC3E}">
        <p14:creationId xmlns:p14="http://schemas.microsoft.com/office/powerpoint/2010/main" val="3111510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  <p:extLst>
      <p:ext uri="{BB962C8B-B14F-4D97-AF65-F5344CB8AC3E}">
        <p14:creationId xmlns:p14="http://schemas.microsoft.com/office/powerpoint/2010/main" val="3598659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876B24-AC75-468E-811C-05DD2836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19" y="901244"/>
            <a:ext cx="4171429" cy="10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63191B-29BD-4C7D-BE4C-15AD9B88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9" y="2247444"/>
            <a:ext cx="6019048" cy="10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813387-9796-4A13-8B56-74F062B02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84"/>
          <a:stretch/>
        </p:blipFill>
        <p:spPr>
          <a:xfrm>
            <a:off x="649020" y="3593644"/>
            <a:ext cx="6019048" cy="9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BBF726-02CF-4E23-B753-A703B698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9" y="4830254"/>
            <a:ext cx="5495238" cy="55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3900D5-D917-474D-B61D-88B795B70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77" b="13263"/>
          <a:stretch/>
        </p:blipFill>
        <p:spPr>
          <a:xfrm>
            <a:off x="649019" y="5657340"/>
            <a:ext cx="6019048" cy="65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577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0" y="3612969"/>
            <a:ext cx="3326130" cy="903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0" y="2110318"/>
            <a:ext cx="4019550" cy="8261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sp>
        <p:nvSpPr>
          <p:cNvPr id="10" name="文本框 9"/>
          <p:cNvSpPr txBox="1"/>
          <p:nvPr/>
        </p:nvSpPr>
        <p:spPr>
          <a:xfrm>
            <a:off x="407670" y="894715"/>
            <a:ext cx="813181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sym typeface="Gill Sans Light"/>
              </a:rPr>
              <a:t>PagedDataSource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6E4696-35B5-44CD-9C87-748A90E3EDEA}"/>
              </a:ext>
            </a:extLst>
          </p:cNvPr>
          <p:cNvSpPr txBox="1"/>
          <p:nvPr/>
        </p:nvSpPr>
        <p:spPr>
          <a:xfrm>
            <a:off x="407670" y="1417955"/>
            <a:ext cx="8131810" cy="51347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/>
              <a:t>        是一个封装的分页数据源对象，可以执行数据分页。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 sz="1000"/>
          </a:p>
          <a:p>
            <a:pPr algn="l">
              <a:lnSpc>
                <a:spcPct val="150000"/>
              </a:lnSpc>
            </a:pPr>
            <a:r>
              <a:rPr lang="zh-CN" altLang="en-US" b="1"/>
              <a:t>常用属性：</a:t>
            </a:r>
            <a:endParaRPr lang="en-US" altLang="zh-CN" b="1"/>
          </a:p>
          <a:p>
            <a:pPr>
              <a:lnSpc>
                <a:spcPct val="150000"/>
              </a:lnSpc>
            </a:pPr>
            <a:r>
              <a:rPr lang="en-US" altLang="zh-CN"/>
              <a:t>        AllowPaging		</a:t>
            </a:r>
            <a:r>
              <a:rPr lang="zh-CN" altLang="en-US"/>
              <a:t>获取或设置是否启用数据绑定控件中的分页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/>
              <a:t>        PageSize		</a:t>
            </a:r>
            <a:r>
              <a:rPr lang="zh-CN" altLang="en-US"/>
              <a:t>获取或设置要在单页上显示的项目数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/>
              <a:t>        CurrentPageIndex	</a:t>
            </a:r>
            <a:r>
              <a:rPr lang="zh-CN" altLang="en-US"/>
              <a:t>获取</a:t>
            </a:r>
            <a:r>
              <a:rPr lang="zh-CN" altLang="en-US" dirty="0"/>
              <a:t>或设置当前页</a:t>
            </a:r>
            <a:r>
              <a:rPr lang="zh-CN" altLang="en-US"/>
              <a:t>的索引</a:t>
            </a:r>
            <a:r>
              <a:rPr lang="zh-CN" alt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（索引是从</a:t>
            </a:r>
            <a:r>
              <a:rPr lang="en-US" altLang="zh-CN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zh-CN" alt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开始的）</a:t>
            </a:r>
            <a:endParaRPr lang="en-US" altLang="zh-CN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/>
              <a:t>        PageCount		</a:t>
            </a:r>
            <a:r>
              <a:rPr lang="zh-CN" altLang="en-US"/>
              <a:t>获取所有项所需的总页数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/>
              <a:t>        DataSource		</a:t>
            </a:r>
            <a:r>
              <a:rPr lang="zh-CN" altLang="en-US"/>
              <a:t>获取</a:t>
            </a:r>
            <a:r>
              <a:rPr lang="zh-CN" altLang="en-US" dirty="0"/>
              <a:t>或设置用于填充列表提供数据</a:t>
            </a:r>
            <a:r>
              <a:rPr lang="zh-CN" altLang="en-US"/>
              <a:t>的数据源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       DataSourceCount	</a:t>
            </a:r>
            <a:r>
              <a:rPr lang="zh-CN" altLang="en-US"/>
              <a:t>获取数据源中的项目总数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/>
              <a:t>        IsFirstPage		</a:t>
            </a:r>
            <a:r>
              <a:rPr lang="zh-CN" altLang="en-US"/>
              <a:t>判断当前页是否为首页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       IsLastPage		</a:t>
            </a:r>
            <a:r>
              <a:rPr lang="zh-CN" altLang="en-US"/>
              <a:t>判断当前页是否为尾页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 sz="1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注意：页码索引应满足这样的条件：</a:t>
            </a:r>
            <a:r>
              <a:rPr lang="en-US" altLang="zh-CN" sz="16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  </a:t>
            </a:r>
            <a:r>
              <a:rPr lang="zh-CN" altLang="en-US" sz="16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≤</a:t>
            </a:r>
            <a:r>
              <a:rPr lang="en-US" altLang="zh-CN" sz="16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CurrentPageIndex  </a:t>
            </a:r>
            <a:r>
              <a:rPr lang="zh-CN" altLang="en-US" sz="16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≤</a:t>
            </a:r>
            <a:r>
              <a:rPr lang="en-US" altLang="zh-CN" sz="16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PageCount - 1</a:t>
            </a:r>
            <a:endParaRPr lang="zh-CN" altLang="en-US" sz="16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8004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3DEB09-A026-423D-8201-BFE4233D497A}"/>
              </a:ext>
            </a:extLst>
          </p:cNvPr>
          <p:cNvGrpSpPr/>
          <p:nvPr/>
        </p:nvGrpSpPr>
        <p:grpSpPr>
          <a:xfrm>
            <a:off x="364057" y="4498997"/>
            <a:ext cx="8239961" cy="1959081"/>
            <a:chOff x="407670" y="894715"/>
            <a:chExt cx="8239961" cy="1959081"/>
          </a:xfrm>
        </p:grpSpPr>
        <p:sp>
          <p:nvSpPr>
            <p:cNvPr id="10" name="文本框 9"/>
            <p:cNvSpPr txBox="1"/>
            <p:nvPr/>
          </p:nvSpPr>
          <p:spPr>
            <a:xfrm>
              <a:off x="407670" y="894715"/>
              <a:ext cx="81318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前端代码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1599316-BBB4-45AB-8920-5B0508E37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02"/>
            <a:stretch/>
          </p:blipFill>
          <p:spPr>
            <a:xfrm>
              <a:off x="516456" y="1501415"/>
              <a:ext cx="8131175" cy="1352381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2BF6DD-4627-4D3A-A450-B9CD54DCCCA0}"/>
              </a:ext>
            </a:extLst>
          </p:cNvPr>
          <p:cNvGrpSpPr/>
          <p:nvPr/>
        </p:nvGrpSpPr>
        <p:grpSpPr>
          <a:xfrm>
            <a:off x="356870" y="931321"/>
            <a:ext cx="8138997" cy="3105150"/>
            <a:chOff x="407670" y="3293528"/>
            <a:chExt cx="8138997" cy="310515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BBF9F9D-2F19-4E8C-ADA3-BAC3E1C7A2BC}"/>
                </a:ext>
              </a:extLst>
            </p:cNvPr>
            <p:cNvGrpSpPr/>
            <p:nvPr/>
          </p:nvGrpSpPr>
          <p:grpSpPr>
            <a:xfrm>
              <a:off x="407872" y="3293528"/>
              <a:ext cx="8138795" cy="3105150"/>
              <a:chOff x="631" y="1409"/>
              <a:chExt cx="12817" cy="489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802C36-DDFA-4872-B6B1-ED0E1E772AFB}"/>
                  </a:ext>
                </a:extLst>
              </p:cNvPr>
              <p:cNvSpPr txBox="1"/>
              <p:nvPr/>
            </p:nvSpPr>
            <p:spPr>
              <a:xfrm>
                <a:off x="642" y="1409"/>
                <a:ext cx="1280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70C0"/>
                    </a:solidFill>
                  </a:rPr>
                  <a:t>记录分页索引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C41130-FD93-45CE-9E19-556CC8D7336F}"/>
                  </a:ext>
                </a:extLst>
              </p:cNvPr>
              <p:cNvSpPr txBox="1"/>
              <p:nvPr/>
            </p:nvSpPr>
            <p:spPr>
              <a:xfrm>
                <a:off x="643" y="2231"/>
                <a:ext cx="12805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/>
                  <a:t>方法一：在成员变量中记录</a:t>
                </a:r>
                <a:r>
                  <a:rPr lang="zh-CN" altLang="en-US" sz="1600" i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（成员变量的定义和使用上节课讲过）</a:t>
                </a:r>
                <a:endParaRPr lang="en-US" altLang="zh-CN" sz="1600" i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/>
                  <a:t>方法二：在</a:t>
                </a:r>
                <a:r>
                  <a:rPr lang="en-US" altLang="zh-CN"/>
                  <a:t>URL</a:t>
                </a:r>
                <a:r>
                  <a:rPr lang="zh-CN" altLang="en-US"/>
                  <a:t>的</a:t>
                </a:r>
                <a:r>
                  <a:rPr lang="en-US" altLang="zh-CN"/>
                  <a:t>GET</a:t>
                </a:r>
                <a:r>
                  <a:rPr lang="zh-CN" altLang="en-US"/>
                  <a:t>传值中记录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6B6136-B55E-4841-B003-E60CDA576113}"/>
                  </a:ext>
                </a:extLst>
              </p:cNvPr>
              <p:cNvSpPr txBox="1"/>
              <p:nvPr/>
            </p:nvSpPr>
            <p:spPr>
              <a:xfrm>
                <a:off x="631" y="4918"/>
                <a:ext cx="12805" cy="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/>
                  <a:t>Request.</a:t>
                </a:r>
                <a:r>
                  <a:rPr lang="en-US" altLang="zh-CN">
                    <a:solidFill>
                      <a:srgbClr val="0070C0"/>
                    </a:solidFill>
                  </a:rPr>
                  <a:t>QueryString</a:t>
                </a:r>
                <a:r>
                  <a:rPr lang="en-US" altLang="zh-CN"/>
                  <a:t>[</a:t>
                </a:r>
                <a:r>
                  <a:rPr lang="en-US" altLang="zh-CN">
                    <a:solidFill>
                      <a:srgbClr val="C00000"/>
                    </a:solidFill>
                  </a:rPr>
                  <a:t>GET</a:t>
                </a:r>
                <a:r>
                  <a:rPr lang="zh-CN" altLang="en-US">
                    <a:solidFill>
                      <a:srgbClr val="C00000"/>
                    </a:solidFill>
                  </a:rPr>
                  <a:t>键名</a:t>
                </a:r>
                <a:r>
                  <a:rPr lang="en-US" altLang="zh-CN"/>
                  <a:t>]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注意：在获取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GET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传值之前，应该先判断该键名是否存在，否则会报错！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18DBF8-79AF-4D06-A0CA-E1F2220725A0}"/>
                </a:ext>
              </a:extLst>
            </p:cNvPr>
            <p:cNvSpPr txBox="1"/>
            <p:nvPr/>
          </p:nvSpPr>
          <p:spPr>
            <a:xfrm>
              <a:off x="407670" y="5084443"/>
              <a:ext cx="81318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获取</a:t>
              </a:r>
              <a:r>
                <a:rPr lang="en-US" altLang="zh-CN" sz="2800" b="1">
                  <a:solidFill>
                    <a:srgbClr val="0070C0"/>
                  </a:solidFill>
                </a:rPr>
                <a:t>GET</a:t>
              </a:r>
              <a:r>
                <a:rPr lang="zh-CN" altLang="en-US" sz="2800" b="1">
                  <a:solidFill>
                    <a:srgbClr val="0070C0"/>
                  </a:solidFill>
                </a:rPr>
                <a:t>传值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98287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sp>
        <p:nvSpPr>
          <p:cNvPr id="10" name="文本框 9"/>
          <p:cNvSpPr txBox="1"/>
          <p:nvPr/>
        </p:nvSpPr>
        <p:spPr>
          <a:xfrm>
            <a:off x="407670" y="894715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后端分页函数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3059CA-24E7-434D-A4E3-EDBBE7B7274C}"/>
              </a:ext>
            </a:extLst>
          </p:cNvPr>
          <p:cNvSpPr txBox="1"/>
          <p:nvPr/>
        </p:nvSpPr>
        <p:spPr>
          <a:xfrm>
            <a:off x="408305" y="5701859"/>
            <a:ext cx="813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/>
              <a:t>定义函数后，可以方便任意地方调用这个分页函数，不必在每个地方都打这么长的代码。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6E68C0-5363-4511-B967-CF7BE5E87E41}"/>
              </a:ext>
            </a:extLst>
          </p:cNvPr>
          <p:cNvGrpSpPr/>
          <p:nvPr/>
        </p:nvGrpSpPr>
        <p:grpSpPr>
          <a:xfrm>
            <a:off x="-8467" y="1570115"/>
            <a:ext cx="9152467" cy="3852344"/>
            <a:chOff x="-8467" y="1570115"/>
            <a:chExt cx="9152467" cy="385234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B24415A-F656-46D8-AE26-4681A5B63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112"/>
            <a:stretch/>
          </p:blipFill>
          <p:spPr>
            <a:xfrm>
              <a:off x="-8467" y="1570115"/>
              <a:ext cx="9152467" cy="3852344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D7885C5-BFC4-4333-9EA7-70D07A06EAF1}"/>
                </a:ext>
              </a:extLst>
            </p:cNvPr>
            <p:cNvGrpSpPr/>
            <p:nvPr/>
          </p:nvGrpSpPr>
          <p:grpSpPr>
            <a:xfrm>
              <a:off x="279400" y="1778000"/>
              <a:ext cx="8729133" cy="2938395"/>
              <a:chOff x="279400" y="1778000"/>
              <a:chExt cx="8729133" cy="293839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1BD4626-D471-464E-8D60-88C9FEFF44E3}"/>
                  </a:ext>
                </a:extLst>
              </p:cNvPr>
              <p:cNvGrpSpPr/>
              <p:nvPr/>
            </p:nvGrpSpPr>
            <p:grpSpPr>
              <a:xfrm>
                <a:off x="279400" y="1778000"/>
                <a:ext cx="8729133" cy="2938395"/>
                <a:chOff x="279400" y="1778000"/>
                <a:chExt cx="8729133" cy="2938395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CC07668-2657-4963-BD9C-6F329BA82847}"/>
                    </a:ext>
                  </a:extLst>
                </p:cNvPr>
                <p:cNvSpPr/>
                <p:nvPr/>
              </p:nvSpPr>
              <p:spPr>
                <a:xfrm>
                  <a:off x="279400" y="3793065"/>
                  <a:ext cx="8729133" cy="92333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73924C17-B0D9-4717-936F-7A35B88C43F9}"/>
                    </a:ext>
                  </a:extLst>
                </p:cNvPr>
                <p:cNvGrpSpPr/>
                <p:nvPr/>
              </p:nvGrpSpPr>
              <p:grpSpPr>
                <a:xfrm>
                  <a:off x="1397003" y="1778000"/>
                  <a:ext cx="2099730" cy="2743196"/>
                  <a:chOff x="1397003" y="1778000"/>
                  <a:chExt cx="2099730" cy="2743196"/>
                </a:xfrm>
              </p:grpSpPr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D4E36537-0DAF-4D97-A5A2-5AF61C0DABE3}"/>
                      </a:ext>
                    </a:extLst>
                  </p:cNvPr>
                  <p:cNvSpPr/>
                  <p:nvPr/>
                </p:nvSpPr>
                <p:spPr>
                  <a:xfrm>
                    <a:off x="1845733" y="1778000"/>
                    <a:ext cx="728132" cy="279400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2F6C9C12-53DD-4144-B744-0F4F7F2F1B48}"/>
                      </a:ext>
                    </a:extLst>
                  </p:cNvPr>
                  <p:cNvSpPr/>
                  <p:nvPr/>
                </p:nvSpPr>
                <p:spPr>
                  <a:xfrm>
                    <a:off x="1947335" y="4344715"/>
                    <a:ext cx="728132" cy="176481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0BF18221-0FCB-464D-AFA9-CB6B08AD92A5}"/>
                      </a:ext>
                    </a:extLst>
                  </p:cNvPr>
                  <p:cNvSpPr/>
                  <p:nvPr/>
                </p:nvSpPr>
                <p:spPr>
                  <a:xfrm>
                    <a:off x="1397003" y="4168235"/>
                    <a:ext cx="651930" cy="176481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97481E45-A5E7-46F3-969E-04EE6D5D2E92}"/>
                      </a:ext>
                    </a:extLst>
                  </p:cNvPr>
                  <p:cNvSpPr/>
                  <p:nvPr/>
                </p:nvSpPr>
                <p:spPr>
                  <a:xfrm>
                    <a:off x="2887134" y="1786467"/>
                    <a:ext cx="609599" cy="279400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52282DF-08DB-4960-965F-BE188E6D07AF}"/>
                  </a:ext>
                </a:extLst>
              </p:cNvPr>
              <p:cNvCxnSpPr>
                <a:cxnSpLocks/>
                <a:stCxn id="5" idx="2"/>
                <a:endCxn id="12" idx="0"/>
              </p:cNvCxnSpPr>
              <p:nvPr/>
            </p:nvCxnSpPr>
            <p:spPr>
              <a:xfrm>
                <a:off x="2209799" y="2057400"/>
                <a:ext cx="101602" cy="2287315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0A65EE51-3669-4A90-BADF-BDBB29444976}"/>
                  </a:ext>
                </a:extLst>
              </p:cNvPr>
              <p:cNvCxnSpPr>
                <a:cxnSpLocks/>
                <a:stCxn id="15" idx="2"/>
                <a:endCxn id="14" idx="0"/>
              </p:cNvCxnSpPr>
              <p:nvPr/>
            </p:nvCxnSpPr>
            <p:spPr>
              <a:xfrm flipH="1">
                <a:off x="1722968" y="2065867"/>
                <a:ext cx="1468966" cy="210236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78C566C-84E1-4B38-8300-A294EF8B2C3E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重点篇</a:t>
            </a:r>
          </a:p>
        </p:txBody>
      </p:sp>
    </p:spTree>
    <p:extLst>
      <p:ext uri="{BB962C8B-B14F-4D97-AF65-F5344CB8AC3E}">
        <p14:creationId xmlns:p14="http://schemas.microsoft.com/office/powerpoint/2010/main" val="360790958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1445260"/>
            <a:chOff x="642" y="1409"/>
            <a:chExt cx="12806" cy="2276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调用分页函数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1</a:t>
              </a:r>
              <a:r>
                <a:rPr lang="zh-CN" altLang="en-US"/>
                <a:t>、在第一次打开页面时需要调用分页函数；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2</a:t>
              </a:r>
              <a:r>
                <a:rPr lang="zh-CN" altLang="en-US"/>
                <a:t>、第页码改变时需要调用分页函数；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A19D8C-B39B-4723-B12B-7BF8195A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39"/>
          <a:stretch/>
        </p:blipFill>
        <p:spPr>
          <a:xfrm>
            <a:off x="506450" y="2381817"/>
            <a:ext cx="8131176" cy="638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FAF1AD-4D92-46FD-A7FE-2DCE006BEC43}"/>
              </a:ext>
            </a:extLst>
          </p:cNvPr>
          <p:cNvSpPr txBox="1"/>
          <p:nvPr/>
        </p:nvSpPr>
        <p:spPr>
          <a:xfrm>
            <a:off x="407035" y="4029732"/>
            <a:ext cx="813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“上一页”和“下一页”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509DBA-548A-4A4E-ADC2-F4247D0E1DD0}"/>
              </a:ext>
            </a:extLst>
          </p:cNvPr>
          <p:cNvSpPr txBox="1"/>
          <p:nvPr/>
        </p:nvSpPr>
        <p:spPr>
          <a:xfrm>
            <a:off x="407670" y="4637611"/>
            <a:ext cx="81311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/>
              <a:t>对于“上一页”，在点击事件中先使页码索引增加</a:t>
            </a:r>
            <a:r>
              <a:rPr lang="en-US" altLang="zh-CN"/>
              <a:t>1</a:t>
            </a:r>
            <a:r>
              <a:rPr lang="zh-CN" altLang="en-US"/>
              <a:t>，再调用分页函数即可；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zh-CN" altLang="en-US"/>
              <a:t>对于“下一页”，在点击事件中先使页码索引减少</a:t>
            </a:r>
            <a:r>
              <a:rPr lang="en-US" altLang="zh-CN"/>
              <a:t>1</a:t>
            </a:r>
            <a:r>
              <a:rPr lang="zh-CN" altLang="en-US"/>
              <a:t>，再调用分页函数即可。</a:t>
            </a:r>
            <a:endParaRPr lang="en-US" altLang="zh-CN"/>
          </a:p>
          <a:p>
            <a:pPr algn="just">
              <a:lnSpc>
                <a:spcPct val="150000"/>
              </a:lnSpc>
            </a:pP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注意：应判断当前页是否为首页或尾页，索引不能超出页码范围。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A0A342-7CED-47C5-8C85-A0DE2C46B8F9}"/>
              </a:ext>
            </a:extLst>
          </p:cNvPr>
          <p:cNvSpPr txBox="1"/>
          <p:nvPr/>
        </p:nvSpPr>
        <p:spPr>
          <a:xfrm>
            <a:off x="407670" y="3106442"/>
            <a:ext cx="813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在你们实际的程序中，给这个分页函数传入的参数应该是个变量。</a:t>
            </a:r>
          </a:p>
        </p:txBody>
      </p:sp>
    </p:spTree>
    <p:extLst>
      <p:ext uri="{BB962C8B-B14F-4D97-AF65-F5344CB8AC3E}">
        <p14:creationId xmlns:p14="http://schemas.microsoft.com/office/powerpoint/2010/main" val="183387468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常见报错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1</a:t>
            </a:r>
            <a:endParaRPr lang="zh-CN" altLang="en-US" sz="2800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DFD05-79B5-421B-AE1D-B882AC55F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34"/>
          <a:stretch/>
        </p:blipFill>
        <p:spPr>
          <a:xfrm>
            <a:off x="506412" y="1395655"/>
            <a:ext cx="8131175" cy="337107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261C3D8-4FAF-4B05-A28B-583E486BB284}"/>
              </a:ext>
            </a:extLst>
          </p:cNvPr>
          <p:cNvGrpSpPr/>
          <p:nvPr/>
        </p:nvGrpSpPr>
        <p:grpSpPr>
          <a:xfrm>
            <a:off x="407670" y="4845411"/>
            <a:ext cx="8229917" cy="1682394"/>
            <a:chOff x="407670" y="4845411"/>
            <a:chExt cx="8229917" cy="1682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095CF26-472E-4D50-8447-545874A24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14" r="11076" b="24269"/>
            <a:stretch/>
          </p:blipFill>
          <p:spPr>
            <a:xfrm>
              <a:off x="506412" y="5306632"/>
              <a:ext cx="8131175" cy="122117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83D724-C10C-404A-B944-FF974F87FBCE}"/>
                </a:ext>
              </a:extLst>
            </p:cNvPr>
            <p:cNvSpPr txBox="1"/>
            <p:nvPr/>
          </p:nvSpPr>
          <p:spPr>
            <a:xfrm>
              <a:off x="407670" y="4845411"/>
              <a:ext cx="8131810" cy="423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>
                  <a:latin typeface="Consolas" panose="020B0609020204030204" pitchFamily="49" charset="0"/>
                </a:rPr>
                <a:t>解决方法：在使用</a:t>
              </a:r>
              <a:r>
                <a:rPr lang="en-US" altLang="zh-CN" sz="1600">
                  <a:latin typeface="Consolas" panose="020B0609020204030204" pitchFamily="49" charset="0"/>
                </a:rPr>
                <a:t>Repeater</a:t>
              </a:r>
              <a:r>
                <a:rPr lang="zh-CN" altLang="en-US" sz="1600">
                  <a:latin typeface="Consolas" panose="020B0609020204030204" pitchFamily="49" charset="0"/>
                </a:rPr>
                <a:t>控件的</a:t>
              </a:r>
              <a:r>
                <a:rPr lang="en-US" altLang="zh-CN" sz="1600">
                  <a:latin typeface="Consolas" panose="020B0609020204030204" pitchFamily="49" charset="0"/>
                </a:rPr>
                <a:t>aspx</a:t>
              </a:r>
              <a:r>
                <a:rPr lang="zh-CN" altLang="en-US" sz="1600">
                  <a:latin typeface="Consolas" panose="020B0609020204030204" pitchFamily="49" charset="0"/>
                </a:rPr>
                <a:t>页面最顶上加一句代码</a:t>
              </a:r>
              <a:endParaRPr lang="en-US" altLang="zh-CN" sz="1600">
                <a:latin typeface="Consolas" panose="020B060902020403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F9B9F2D-1802-4AB6-8F7A-510F1A6F1A31}"/>
                </a:ext>
              </a:extLst>
            </p:cNvPr>
            <p:cNvSpPr/>
            <p:nvPr/>
          </p:nvSpPr>
          <p:spPr>
            <a:xfrm>
              <a:off x="3920067" y="5427133"/>
              <a:ext cx="2277533" cy="381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469204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常见报错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2</a:t>
            </a:r>
            <a:endParaRPr lang="zh-CN" altLang="en-US" sz="2800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33C9D1-AC38-4923-B726-052AD07D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1397053"/>
            <a:ext cx="8131175" cy="35220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28B6A9-7233-4929-8731-86A9324B9013}"/>
              </a:ext>
            </a:extLst>
          </p:cNvPr>
          <p:cNvSpPr txBox="1"/>
          <p:nvPr/>
        </p:nvSpPr>
        <p:spPr>
          <a:xfrm>
            <a:off x="407670" y="5006276"/>
            <a:ext cx="81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latin typeface="Consolas" panose="020B0609020204030204" pitchFamily="49" charset="0"/>
              </a:rPr>
              <a:t>解决方法：</a:t>
            </a:r>
            <a:r>
              <a:rPr lang="en-US" altLang="zh-CN" sz="1600">
                <a:latin typeface="Consolas" panose="020B0609020204030204" pitchFamily="49" charset="0"/>
              </a:rPr>
              <a:t>CommandArgument</a:t>
            </a:r>
            <a:r>
              <a:rPr lang="zh-CN" altLang="en-US" sz="1600">
                <a:latin typeface="Consolas" panose="020B0609020204030204" pitchFamily="49" charset="0"/>
              </a:rPr>
              <a:t>和</a:t>
            </a:r>
            <a:r>
              <a:rPr lang="en-US" altLang="zh-CN" sz="1600">
                <a:latin typeface="Consolas" panose="020B0609020204030204" pitchFamily="49" charset="0"/>
              </a:rPr>
              <a:t>CommandName</a:t>
            </a:r>
            <a:r>
              <a:rPr lang="zh-CN" altLang="en-US" sz="1600">
                <a:latin typeface="Consolas" panose="020B0609020204030204" pitchFamily="49" charset="0"/>
              </a:rPr>
              <a:t>属性里用了两次双引号，请把等号后面的那个双引号改成单引号</a:t>
            </a:r>
            <a:endParaRPr lang="en-US" altLang="zh-CN" sz="160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89519-136C-420C-AA45-AE12B9E0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2" y="5822798"/>
            <a:ext cx="8131175" cy="6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272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  <a:sym typeface="+mn-ea"/>
              </a:rPr>
              <a:t>Repeater</a:t>
            </a:r>
            <a:r>
              <a:rPr lang="zh-CN" altLang="en-US" sz="2800" b="1">
                <a:solidFill>
                  <a:srgbClr val="0070C0"/>
                </a:solidFill>
                <a:sym typeface="+mn-ea"/>
              </a:rPr>
              <a:t>常见报错</a:t>
            </a:r>
            <a:r>
              <a:rPr lang="en-US" altLang="zh-CN" sz="2800" b="1">
                <a:solidFill>
                  <a:srgbClr val="0070C0"/>
                </a:solidFill>
                <a:sym typeface="+mn-ea"/>
              </a:rPr>
              <a:t>3</a:t>
            </a:r>
            <a:endParaRPr lang="zh-CN" altLang="en-US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8B6A9-7233-4929-8731-86A9324B9013}"/>
              </a:ext>
            </a:extLst>
          </p:cNvPr>
          <p:cNvSpPr txBox="1"/>
          <p:nvPr/>
        </p:nvSpPr>
        <p:spPr>
          <a:xfrm>
            <a:off x="407670" y="5006276"/>
            <a:ext cx="8131810" cy="79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>
                <a:latin typeface="Consolas" panose="020B0609020204030204" pitchFamily="49" charset="0"/>
              </a:rPr>
              <a:t>这是因为你的页码索引小于</a:t>
            </a:r>
            <a:r>
              <a:rPr lang="en-US" altLang="zh-CN" sz="1600">
                <a:latin typeface="Consolas" panose="020B0609020204030204" pitchFamily="49" charset="0"/>
              </a:rPr>
              <a:t>0</a:t>
            </a:r>
            <a:r>
              <a:rPr lang="zh-CN" altLang="en-US" sz="1600">
                <a:latin typeface="Consolas" panose="020B0609020204030204" pitchFamily="49" charset="0"/>
              </a:rPr>
              <a:t>了，到了首页就不能再上一页了。</a:t>
            </a:r>
            <a:endParaRPr lang="en-US" altLang="zh-CN" sz="1600"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>
                <a:latin typeface="Consolas" panose="020B0609020204030204" pitchFamily="49" charset="0"/>
              </a:rPr>
              <a:t>同样，页码索引也不能大于总页数减</a:t>
            </a:r>
            <a:r>
              <a:rPr lang="en-US" altLang="zh-CN" sz="1600">
                <a:latin typeface="Consolas" panose="020B0609020204030204" pitchFamily="49" charset="0"/>
              </a:rPr>
              <a:t>1</a:t>
            </a:r>
            <a:r>
              <a:rPr lang="zh-CN" altLang="en-US" sz="1600">
                <a:latin typeface="Consolas" panose="020B0609020204030204" pitchFamily="49" charset="0"/>
              </a:rPr>
              <a:t>，虽然不会报错，但是没有意义。</a:t>
            </a:r>
            <a:endParaRPr lang="en-US" altLang="zh-CN" sz="1600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63FB6C-D533-4EE5-B849-7C861474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1419100"/>
            <a:ext cx="8131175" cy="3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844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数据分页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550921-A5C2-442C-8A3C-6EE997CE9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" y="1880325"/>
            <a:ext cx="3422154" cy="42857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D33EEA9-C4C7-4805-B55A-62D682175D89}"/>
              </a:ext>
            </a:extLst>
          </p:cNvPr>
          <p:cNvSpPr txBox="1"/>
          <p:nvPr/>
        </p:nvSpPr>
        <p:spPr>
          <a:xfrm>
            <a:off x="3031067" y="1737773"/>
            <a:ext cx="5919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>
                <a:solidFill>
                  <a:srgbClr val="0685CC"/>
                </a:solidFill>
                <a:latin typeface="Consolas" panose="020B0609020204030204" pitchFamily="49" charset="0"/>
                <a:ea typeface="华文隶书" panose="02010800040101010101" charset="-122"/>
              </a:rPr>
              <a:t>独立思考：</a:t>
            </a:r>
            <a:endParaRPr lang="en-US" altLang="zh-CN" sz="4800">
              <a:solidFill>
                <a:srgbClr val="0685CC"/>
              </a:solidFill>
              <a:latin typeface="Consolas" panose="020B0609020204030204" pitchFamily="49" charset="0"/>
              <a:ea typeface="华文隶书" panose="02010800040101010101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4800">
              <a:solidFill>
                <a:srgbClr val="0685CC"/>
              </a:solidFill>
              <a:latin typeface="Consolas" panose="020B0609020204030204" pitchFamily="49" charset="0"/>
              <a:ea typeface="华文隶书" panose="02010800040101010101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1</a:t>
            </a:r>
            <a:r>
              <a:rPr lang="zh-CN" altLang="en-US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、怎么判断当前页是否为首页或尾页？</a:t>
            </a:r>
            <a:endParaRPr lang="en-US" altLang="zh-CN">
              <a:solidFill>
                <a:srgbClr val="0685CC"/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2</a:t>
            </a:r>
            <a:r>
              <a:rPr lang="zh-CN" altLang="en-US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、怎样使“上一页”或“下一页”不能被点击？</a:t>
            </a:r>
            <a:endParaRPr lang="en-US" altLang="zh-CN">
              <a:solidFill>
                <a:srgbClr val="0685CC"/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3</a:t>
            </a:r>
            <a:r>
              <a:rPr lang="zh-CN" altLang="en-US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、如何直接点击确定的页码定位到对应页？</a:t>
            </a:r>
            <a:endParaRPr lang="en-US" altLang="zh-CN">
              <a:solidFill>
                <a:srgbClr val="0685CC"/>
              </a:solidFill>
              <a:latin typeface="Consolas" panose="020B0609020204030204" pitchFamily="49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4</a:t>
            </a:r>
            <a:r>
              <a:rPr lang="zh-CN" altLang="en-US">
                <a:solidFill>
                  <a:srgbClr val="0685CC"/>
                </a:solidFill>
                <a:latin typeface="Consolas" panose="020B0609020204030204" pitchFamily="49" charset="0"/>
                <a:sym typeface="+mn-ea"/>
              </a:rPr>
              <a:t>、如何实现在调用分页函数时不用每次都连接数据库？</a:t>
            </a:r>
          </a:p>
        </p:txBody>
      </p:sp>
    </p:spTree>
    <p:extLst>
      <p:ext uri="{BB962C8B-B14F-4D97-AF65-F5344CB8AC3E}">
        <p14:creationId xmlns:p14="http://schemas.microsoft.com/office/powerpoint/2010/main" val="3466555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  <p:extLst>
      <p:ext uri="{BB962C8B-B14F-4D97-AF65-F5344CB8AC3E}">
        <p14:creationId xmlns:p14="http://schemas.microsoft.com/office/powerpoint/2010/main" val="457813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75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928939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片1">
            <a:extLst>
              <a:ext uri="{FF2B5EF4-FFF2-40B4-BE49-F238E27FC236}">
                <a16:creationId xmlns:a16="http://schemas.microsoft.com/office/drawing/2014/main" id="{DE8D3307-F141-481A-9613-C1D11914D0A4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4572000" y="1392424"/>
            <a:ext cx="4094602" cy="40741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35E6D0-8A89-4D01-8D1C-2D5796A07CBC}"/>
              </a:ext>
            </a:extLst>
          </p:cNvPr>
          <p:cNvSpPr txBox="1"/>
          <p:nvPr/>
        </p:nvSpPr>
        <p:spPr>
          <a:xfrm>
            <a:off x="475707" y="803705"/>
            <a:ext cx="3156492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现场提问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课程回顾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1445260"/>
            <a:chOff x="642" y="1409"/>
            <a:chExt cx="12806" cy="2276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文件、路径及编码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/>
                <a:t>文件扩展名、文件的命名规则、文件的压缩、相对路径和绝对路径、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文件编码、</a:t>
              </a:r>
              <a:r>
                <a:rPr lang="en-US" altLang="zh-CN"/>
                <a:t>HTML</a:t>
              </a:r>
              <a:r>
                <a:rPr lang="zh-CN" altLang="en-US"/>
                <a:t>编码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AA31B7-3B36-4747-BAF9-86B1C061652C}"/>
              </a:ext>
            </a:extLst>
          </p:cNvPr>
          <p:cNvGrpSpPr/>
          <p:nvPr/>
        </p:nvGrpSpPr>
        <p:grpSpPr>
          <a:xfrm>
            <a:off x="407670" y="2706370"/>
            <a:ext cx="8131810" cy="1445260"/>
            <a:chOff x="642" y="1409"/>
            <a:chExt cx="12806" cy="227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157BC49-98E6-4755-8BC4-D8AECDCC6EDB}"/>
                </a:ext>
              </a:extLst>
            </p:cNvPr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HTML</a:t>
              </a:r>
              <a:endParaRPr lang="zh-CN" altLang="en-US" sz="2800" b="1">
                <a:solidFill>
                  <a:srgbClr val="0070C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9311E10-2821-4745-96E1-9F759F1240FB}"/>
                </a:ext>
              </a:extLst>
            </p:cNvPr>
            <p:cNvSpPr txBox="1"/>
            <p:nvPr/>
          </p:nvSpPr>
          <p:spPr>
            <a:xfrm>
              <a:off x="643" y="2231"/>
              <a:ext cx="12805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/>
                <a:t>元素、标签、属性、属性的值、</a:t>
              </a:r>
              <a:r>
                <a:rPr lang="en-US" altLang="zh-CN"/>
                <a:t>HTML</a:t>
              </a:r>
              <a:r>
                <a:rPr lang="zh-CN" altLang="en-US"/>
                <a:t>解释的内容、</a:t>
              </a:r>
              <a:r>
                <a:rPr lang="en-US" altLang="zh-CN"/>
                <a:t>HTML</a:t>
              </a:r>
              <a:r>
                <a:rPr lang="zh-CN" altLang="en-US"/>
                <a:t>代码注释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&lt;html&gt;</a:t>
              </a:r>
              <a:r>
                <a:rPr lang="zh-CN" altLang="en-US"/>
                <a:t>、</a:t>
              </a:r>
              <a:r>
                <a:rPr lang="en-US" altLang="zh-CN"/>
                <a:t>&lt;head&gt;</a:t>
              </a:r>
              <a:r>
                <a:rPr lang="zh-CN" altLang="en-US"/>
                <a:t>、</a:t>
              </a:r>
              <a:r>
                <a:rPr lang="en-US" altLang="zh-CN"/>
                <a:t>&lt;body&gt;</a:t>
              </a:r>
              <a:r>
                <a:rPr lang="zh-CN" altLang="en-US"/>
                <a:t>、</a:t>
              </a:r>
              <a:r>
                <a:rPr lang="en-US" altLang="zh-CN"/>
                <a:t>&lt;a&gt;</a:t>
              </a:r>
              <a:r>
                <a:rPr lang="zh-CN" altLang="en-US"/>
                <a:t>、</a:t>
              </a:r>
              <a:r>
                <a:rPr lang="en-US" altLang="zh-CN"/>
                <a:t>&lt;img&gt;</a:t>
              </a:r>
              <a:r>
                <a:rPr lang="zh-CN" altLang="en-US"/>
                <a:t>、</a:t>
              </a:r>
              <a:r>
                <a:rPr lang="en-US" altLang="zh-CN"/>
                <a:t>&lt;h1&gt;</a:t>
              </a:r>
              <a:r>
                <a:rPr lang="zh-CN" altLang="en-US"/>
                <a:t>、</a:t>
              </a:r>
              <a:r>
                <a:rPr lang="en-US" altLang="zh-CN"/>
                <a:t>&lt;p&gt;</a:t>
              </a:r>
              <a:r>
                <a:rPr lang="zh-CN" altLang="en-US"/>
                <a:t>、</a:t>
              </a:r>
              <a:r>
                <a:rPr lang="en-US" altLang="zh-CN"/>
                <a:t>&lt;br&gt;</a:t>
              </a:r>
              <a:r>
                <a:rPr lang="zh-CN" altLang="en-US"/>
                <a:t>、</a:t>
              </a:r>
              <a:r>
                <a:rPr lang="en-US" altLang="zh-CN"/>
                <a:t>&lt;hr&gt;</a:t>
              </a:r>
              <a:r>
                <a:rPr lang="zh-CN" altLang="en-US"/>
                <a:t>、</a:t>
              </a:r>
              <a:r>
                <a:rPr lang="en-US" altLang="zh-CN"/>
                <a:t>&lt;table&gt;……</a:t>
              </a:r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E63356-8B6A-4917-8A81-3575DF3FC421}"/>
              </a:ext>
            </a:extLst>
          </p:cNvPr>
          <p:cNvGrpSpPr/>
          <p:nvPr/>
        </p:nvGrpSpPr>
        <p:grpSpPr>
          <a:xfrm>
            <a:off x="407670" y="4518026"/>
            <a:ext cx="8131810" cy="1860550"/>
            <a:chOff x="642" y="1409"/>
            <a:chExt cx="12806" cy="293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F8EA75-E9F6-41B2-99A3-26A9DB088AA2}"/>
                </a:ext>
              </a:extLst>
            </p:cNvPr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0070C0"/>
                  </a:solidFill>
                </a:rPr>
                <a:t>表单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5EFDB5-A59F-4014-BD43-9ACE32A76C40}"/>
                </a:ext>
              </a:extLst>
            </p:cNvPr>
            <p:cNvSpPr txBox="1"/>
            <p:nvPr/>
          </p:nvSpPr>
          <p:spPr>
            <a:xfrm>
              <a:off x="643" y="2231"/>
              <a:ext cx="12805" cy="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&lt;form&gt;</a:t>
              </a:r>
              <a:r>
                <a:rPr lang="zh-CN" altLang="en-US"/>
                <a:t>、</a:t>
              </a:r>
              <a:r>
                <a:rPr lang="en-US" altLang="zh-CN"/>
                <a:t>&lt;input&gt;</a:t>
              </a:r>
              <a:r>
                <a:rPr lang="zh-CN" altLang="en-US"/>
                <a:t>、</a:t>
              </a:r>
              <a:r>
                <a:rPr lang="en-US" altLang="zh-CN"/>
                <a:t>&lt;button&gt;</a:t>
              </a:r>
              <a:r>
                <a:rPr lang="zh-CN" altLang="en-US"/>
                <a:t>、</a:t>
              </a:r>
              <a:r>
                <a:rPr lang="en-US" altLang="zh-CN"/>
                <a:t>&lt;textarea&gt;</a:t>
              </a:r>
              <a:r>
                <a:rPr lang="zh-CN" altLang="en-US"/>
                <a:t>、</a:t>
              </a:r>
              <a:r>
                <a:rPr lang="en-US" altLang="zh-CN"/>
                <a:t>&lt;select&gt;……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action</a:t>
              </a:r>
              <a:r>
                <a:rPr lang="zh-CN" altLang="en-US"/>
                <a:t>、</a:t>
              </a:r>
              <a:r>
                <a:rPr lang="en-US" altLang="zh-CN"/>
                <a:t>method		POST</a:t>
              </a:r>
              <a:r>
                <a:rPr lang="zh-CN" altLang="en-US"/>
                <a:t>、</a:t>
              </a:r>
              <a:r>
                <a:rPr lang="en-US" altLang="zh-CN"/>
                <a:t>GET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text</a:t>
              </a:r>
              <a:r>
                <a:rPr lang="zh-CN" altLang="en-US"/>
                <a:t>、</a:t>
              </a:r>
              <a:r>
                <a:rPr lang="en-US" altLang="zh-CN"/>
                <a:t>password</a:t>
              </a:r>
              <a:r>
                <a:rPr lang="zh-CN" altLang="en-US"/>
                <a:t>、</a:t>
              </a:r>
              <a:r>
                <a:rPr lang="en-US" altLang="zh-CN"/>
                <a:t>radio</a:t>
              </a:r>
              <a:r>
                <a:rPr lang="zh-CN" altLang="en-US"/>
                <a:t>、</a:t>
              </a:r>
              <a:r>
                <a:rPr lang="en-US" altLang="zh-CN"/>
                <a:t>checkbox</a:t>
              </a:r>
              <a:r>
                <a:rPr lang="zh-CN" altLang="en-US"/>
                <a:t>、</a:t>
              </a:r>
              <a:r>
                <a:rPr lang="en-US" altLang="zh-CN"/>
                <a:t>button</a:t>
              </a:r>
              <a:r>
                <a:rPr lang="zh-CN" altLang="en-US"/>
                <a:t>、</a:t>
              </a:r>
              <a:r>
                <a:rPr lang="en-US" altLang="zh-CN"/>
                <a:t>submit</a:t>
              </a:r>
              <a:r>
                <a:rPr lang="zh-CN" altLang="en-US"/>
                <a:t>、</a:t>
              </a:r>
              <a:r>
                <a:rPr lang="en-US" altLang="zh-CN"/>
                <a:t>reset……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241902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课程回顾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2276475"/>
            <a:chOff x="642" y="1409"/>
            <a:chExt cx="12806" cy="3585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ASP.NET</a:t>
              </a:r>
              <a:r>
                <a:rPr lang="zh-CN" altLang="en-US" sz="2800" b="1">
                  <a:solidFill>
                    <a:srgbClr val="0070C0"/>
                  </a:solidFill>
                </a:rPr>
                <a:t>动态网页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/>
                <a:t>静态网页和动态网页、</a:t>
              </a:r>
              <a:r>
                <a:rPr lang="en-US" altLang="zh-CN"/>
                <a:t>Visual Studio</a:t>
              </a:r>
              <a:r>
                <a:rPr lang="zh-CN" altLang="en-US"/>
                <a:t>的安装和使用、新建空网站、打开网站、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创建</a:t>
              </a:r>
              <a:r>
                <a:rPr lang="en-US" altLang="zh-CN"/>
                <a:t>Web</a:t>
              </a:r>
              <a:r>
                <a:rPr lang="zh-CN" altLang="en-US"/>
                <a:t>窗体、</a:t>
              </a:r>
              <a:r>
                <a:rPr lang="en-US" altLang="zh-CN"/>
                <a:t>.aspx</a:t>
              </a:r>
              <a:r>
                <a:rPr lang="zh-CN" altLang="en-US"/>
                <a:t>页面文件、</a:t>
              </a:r>
              <a:r>
                <a:rPr lang="en-US" altLang="zh-CN"/>
                <a:t>.aspx.cs</a:t>
              </a:r>
              <a:r>
                <a:rPr lang="zh-CN" altLang="en-US"/>
                <a:t>程序文件、页面加载事件</a:t>
              </a:r>
              <a:r>
                <a:rPr lang="en-US" altLang="zh-CN"/>
                <a:t>……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ASP.NET</a:t>
              </a:r>
              <a:r>
                <a:rPr lang="zh-CN" altLang="en-US"/>
                <a:t>控件：</a:t>
              </a:r>
              <a:r>
                <a:rPr lang="en-US" altLang="zh-CN"/>
                <a:t>Button</a:t>
              </a:r>
              <a:r>
                <a:rPr lang="zh-CN" altLang="en-US"/>
                <a:t>、</a:t>
              </a:r>
              <a:r>
                <a:rPr lang="en-US" altLang="zh-CN"/>
                <a:t>HyperLink</a:t>
              </a:r>
              <a:r>
                <a:rPr lang="zh-CN" altLang="en-US"/>
                <a:t>、</a:t>
              </a:r>
              <a:r>
                <a:rPr lang="en-US" altLang="zh-CN"/>
                <a:t>LinkButton</a:t>
              </a:r>
              <a:r>
                <a:rPr lang="zh-CN" altLang="en-US"/>
                <a:t>、</a:t>
              </a:r>
              <a:r>
                <a:rPr lang="en-US" altLang="zh-CN"/>
                <a:t>RadioButton</a:t>
              </a:r>
              <a:r>
                <a:rPr lang="zh-CN" altLang="en-US"/>
                <a:t>、</a:t>
              </a:r>
              <a:r>
                <a:rPr lang="en-US" altLang="zh-CN"/>
                <a:t>CheckBox</a:t>
              </a:r>
              <a:r>
                <a:rPr lang="zh-CN" altLang="en-US"/>
                <a:t>、</a:t>
              </a:r>
              <a:r>
                <a:rPr lang="en-US" altLang="zh-CN"/>
                <a:t>TextBox</a:t>
              </a:r>
              <a:r>
                <a:rPr lang="zh-CN" altLang="en-US"/>
                <a:t>、</a:t>
              </a:r>
              <a:r>
                <a:rPr lang="en-US" altLang="zh-CN"/>
                <a:t>DropDownList</a:t>
              </a:r>
              <a:r>
                <a:rPr lang="zh-CN" altLang="en-US"/>
                <a:t>、</a:t>
              </a:r>
              <a:r>
                <a:rPr lang="en-US" altLang="zh-CN"/>
                <a:t>Label</a:t>
              </a:r>
              <a:r>
                <a:rPr lang="zh-CN" altLang="en-US"/>
                <a:t>、</a:t>
              </a:r>
              <a:r>
                <a:rPr lang="en-US" altLang="zh-CN"/>
                <a:t>Image……</a:t>
              </a:r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E63356-8B6A-4917-8A81-3575DF3FC421}"/>
              </a:ext>
            </a:extLst>
          </p:cNvPr>
          <p:cNvGrpSpPr/>
          <p:nvPr/>
        </p:nvGrpSpPr>
        <p:grpSpPr>
          <a:xfrm>
            <a:off x="407670" y="3366560"/>
            <a:ext cx="8131810" cy="3107055"/>
            <a:chOff x="642" y="1409"/>
            <a:chExt cx="12806" cy="489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F8EA75-E9F6-41B2-99A3-26A9DB088AA2}"/>
                </a:ext>
              </a:extLst>
            </p:cNvPr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C#</a:t>
              </a:r>
              <a:r>
                <a:rPr lang="zh-CN" altLang="en-US" sz="2800" b="1">
                  <a:solidFill>
                    <a:srgbClr val="0070C0"/>
                  </a:solidFill>
                </a:rPr>
                <a:t>程序设计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5EFDB5-A59F-4014-BD43-9ACE32A76C40}"/>
                </a:ext>
              </a:extLst>
            </p:cNvPr>
            <p:cNvSpPr txBox="1"/>
            <p:nvPr/>
          </p:nvSpPr>
          <p:spPr>
            <a:xfrm>
              <a:off x="643" y="2231"/>
              <a:ext cx="12805" cy="4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/>
                <a:t>变量、变量的作用域、数据类型、数据类型转换、运算符、数组、条件语句</a:t>
              </a:r>
              <a:r>
                <a:rPr lang="en-US" altLang="zh-CN"/>
                <a:t>(if)</a:t>
              </a:r>
              <a:r>
                <a:rPr lang="zh-CN" altLang="en-US"/>
                <a:t>、三目运算、分支语句</a:t>
              </a:r>
              <a:r>
                <a:rPr lang="en-US" altLang="zh-CN"/>
                <a:t>(switch)</a:t>
              </a:r>
              <a:r>
                <a:rPr lang="zh-CN" altLang="en-US"/>
                <a:t>、循环语句</a:t>
              </a:r>
              <a:r>
                <a:rPr lang="en-US" altLang="zh-CN"/>
                <a:t>(for/while)</a:t>
              </a:r>
              <a:r>
                <a:rPr lang="zh-CN" altLang="en-US"/>
                <a:t>、函数的定义和调用</a:t>
              </a:r>
              <a:r>
                <a:rPr lang="en-US" altLang="zh-CN"/>
                <a:t>……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引入命名空间、面向对象概念、代码封装优化、程序调试</a:t>
              </a:r>
              <a:r>
                <a:rPr lang="en-US" altLang="zh-CN"/>
                <a:t>(F5)</a:t>
              </a:r>
              <a:r>
                <a:rPr lang="zh-CN" altLang="en-US"/>
                <a:t>、查看定义</a:t>
              </a:r>
              <a:r>
                <a:rPr lang="en-US" altLang="zh-CN"/>
                <a:t>(F12)</a:t>
              </a:r>
              <a:r>
                <a:rPr lang="zh-CN" altLang="en-US"/>
                <a:t>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弹窗、跳页、日期时间、删首尾空、字符串是否为空、获取</a:t>
              </a:r>
              <a:r>
                <a:rPr lang="en-US" altLang="zh-CN"/>
                <a:t>GET</a:t>
              </a:r>
              <a:r>
                <a:rPr lang="zh-CN" altLang="en-US"/>
                <a:t>传值、首次显示页面、代码注释</a:t>
              </a:r>
              <a:r>
                <a:rPr lang="en-US" altLang="zh-CN"/>
                <a:t>……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return</a:t>
              </a:r>
              <a:r>
                <a:rPr lang="zh-CN" altLang="en-US"/>
                <a:t>、</a:t>
              </a:r>
              <a:r>
                <a:rPr lang="en-US" altLang="zh-CN"/>
                <a:t>Response</a:t>
              </a:r>
              <a:r>
                <a:rPr lang="zh-CN" altLang="en-US"/>
                <a:t>、</a:t>
              </a:r>
              <a:r>
                <a:rPr lang="en-US" altLang="zh-CN"/>
                <a:t>null</a:t>
              </a:r>
              <a:r>
                <a:rPr lang="zh-CN" altLang="en-US"/>
                <a:t>、</a:t>
              </a:r>
              <a:r>
                <a:rPr lang="en-US" altLang="zh-CN"/>
                <a:t>Object</a:t>
              </a:r>
              <a:r>
                <a:rPr lang="zh-CN" altLang="en-US"/>
                <a:t>、</a:t>
              </a:r>
              <a:r>
                <a:rPr lang="en-US" altLang="zh-CN"/>
                <a:t>as</a:t>
              </a:r>
              <a:r>
                <a:rPr lang="zh-CN" altLang="en-US"/>
                <a:t>、类、对象、方法、属性</a:t>
              </a:r>
              <a:r>
                <a:rPr lang="en-US" altLang="zh-CN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514501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课程回顾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7670" y="894715"/>
            <a:ext cx="8131810" cy="1860550"/>
            <a:chOff x="642" y="1409"/>
            <a:chExt cx="12806" cy="2930"/>
          </a:xfrm>
        </p:grpSpPr>
        <p:sp>
          <p:nvSpPr>
            <p:cNvPr id="10" name="文本框 9"/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SQL Server</a:t>
              </a:r>
              <a:r>
                <a:rPr lang="zh-CN" altLang="en-US" sz="2800" b="1">
                  <a:solidFill>
                    <a:srgbClr val="0070C0"/>
                  </a:solidFill>
                </a:rPr>
                <a:t>数据库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" y="2231"/>
              <a:ext cx="12805" cy="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SQL Server</a:t>
              </a:r>
              <a:r>
                <a:rPr lang="zh-CN" altLang="en-US"/>
                <a:t>的安装和使用、</a:t>
              </a:r>
              <a:r>
                <a:rPr lang="en-US" altLang="zh-CN"/>
                <a:t>SSMS</a:t>
              </a:r>
              <a:r>
                <a:rPr lang="zh-CN" altLang="en-US"/>
                <a:t>连接数据库服务器、创建数据库、创建表、设计表、附加、分离、新建查询、主键、标识规范、数据类型</a:t>
              </a:r>
              <a:r>
                <a:rPr lang="en-US" altLang="zh-CN"/>
                <a:t>……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数据库的增删查改、</a:t>
              </a:r>
              <a:r>
                <a:rPr lang="en-US" altLang="zh-CN"/>
                <a:t>C#</a:t>
              </a:r>
              <a:r>
                <a:rPr lang="zh-CN" altLang="en-US"/>
                <a:t>代码连接数据库、操作数据库、</a:t>
              </a:r>
              <a:r>
                <a:rPr lang="en-US" altLang="zh-CN"/>
                <a:t>SQL</a:t>
              </a:r>
              <a:r>
                <a:rPr lang="zh-CN" altLang="en-US"/>
                <a:t>查询语法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E63356-8B6A-4917-8A81-3575DF3FC421}"/>
              </a:ext>
            </a:extLst>
          </p:cNvPr>
          <p:cNvGrpSpPr/>
          <p:nvPr/>
        </p:nvGrpSpPr>
        <p:grpSpPr>
          <a:xfrm>
            <a:off x="407670" y="2926293"/>
            <a:ext cx="8131810" cy="1445260"/>
            <a:chOff x="642" y="1409"/>
            <a:chExt cx="12806" cy="227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F8EA75-E9F6-41B2-99A3-26A9DB088AA2}"/>
                </a:ext>
              </a:extLst>
            </p:cNvPr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Session</a:t>
              </a:r>
              <a:r>
                <a:rPr lang="zh-CN" altLang="en-US" sz="2800" b="1">
                  <a:solidFill>
                    <a:srgbClr val="0070C0"/>
                  </a:solidFill>
                </a:rPr>
                <a:t>会话管理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5EFDB5-A59F-4014-BD43-9ACE32A76C40}"/>
                </a:ext>
              </a:extLst>
            </p:cNvPr>
            <p:cNvSpPr txBox="1"/>
            <p:nvPr/>
          </p:nvSpPr>
          <p:spPr>
            <a:xfrm>
              <a:off x="643" y="2231"/>
              <a:ext cx="12805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Session</a:t>
              </a:r>
              <a:r>
                <a:rPr lang="zh-CN" altLang="en-US"/>
                <a:t>的创建、判断、读取和销毁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zh-CN" altLang="en-US"/>
                <a:t>用</a:t>
              </a:r>
              <a:r>
                <a:rPr lang="en-US" altLang="zh-CN"/>
                <a:t>Session</a:t>
              </a:r>
              <a:r>
                <a:rPr lang="zh-CN" altLang="en-US"/>
                <a:t>实现自动登录、退出登录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308C6DA-E53B-4275-9ECB-02EA71F7483D}"/>
              </a:ext>
            </a:extLst>
          </p:cNvPr>
          <p:cNvGrpSpPr/>
          <p:nvPr/>
        </p:nvGrpSpPr>
        <p:grpSpPr>
          <a:xfrm>
            <a:off x="407670" y="4619626"/>
            <a:ext cx="8131810" cy="1860550"/>
            <a:chOff x="642" y="1409"/>
            <a:chExt cx="12806" cy="293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E01E2-A35A-4C47-AFA0-85A72C44CAA1}"/>
                </a:ext>
              </a:extLst>
            </p:cNvPr>
            <p:cNvSpPr txBox="1"/>
            <p:nvPr/>
          </p:nvSpPr>
          <p:spPr>
            <a:xfrm>
              <a:off x="642" y="1409"/>
              <a:ext cx="1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</a:rPr>
                <a:t>Repeater</a:t>
              </a:r>
              <a:r>
                <a:rPr lang="zh-CN" altLang="en-US" sz="2800" b="1">
                  <a:solidFill>
                    <a:srgbClr val="0070C0"/>
                  </a:solidFill>
                </a:rPr>
                <a:t>数据绑定和分页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199432-71B8-4A79-B7EC-49A3C86BB5BA}"/>
                </a:ext>
              </a:extLst>
            </p:cNvPr>
            <p:cNvSpPr txBox="1"/>
            <p:nvPr/>
          </p:nvSpPr>
          <p:spPr>
            <a:xfrm>
              <a:off x="643" y="2231"/>
              <a:ext cx="12805" cy="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/>
                <a:t>Repeater</a:t>
              </a:r>
              <a:r>
                <a:rPr lang="zh-CN" altLang="en-US"/>
                <a:t>的五个模板、两个事件、两个属性、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Repeater</a:t>
              </a:r>
              <a:r>
                <a:rPr lang="zh-CN" altLang="en-US"/>
                <a:t>的数据源及数据绑定、分页的原理和实现、</a:t>
              </a:r>
              <a:endParaRPr lang="en-US" altLang="zh-CN"/>
            </a:p>
            <a:p>
              <a:pPr algn="just">
                <a:lnSpc>
                  <a:spcPct val="150000"/>
                </a:lnSpc>
              </a:pPr>
              <a:r>
                <a:rPr lang="en-US" altLang="zh-CN"/>
                <a:t>DataTable</a:t>
              </a:r>
              <a:r>
                <a:rPr lang="zh-CN" altLang="en-US"/>
                <a:t>、</a:t>
              </a:r>
              <a:r>
                <a:rPr lang="en-US" altLang="zh-CN"/>
                <a:t>SqlDataReader</a:t>
              </a:r>
              <a:r>
                <a:rPr lang="zh-CN" altLang="en-US"/>
                <a:t>、</a:t>
              </a:r>
              <a:r>
                <a:rPr lang="en-US" altLang="zh-CN"/>
                <a:t>SqlDataAdapter</a:t>
              </a:r>
              <a:r>
                <a:rPr lang="zh-CN" altLang="en-US"/>
                <a:t>、</a:t>
              </a:r>
              <a:r>
                <a:rPr lang="en-US" altLang="zh-CN"/>
                <a:t>PagedDataSource……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649576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014304" y="3692926"/>
            <a:ext cx="2973494" cy="431074"/>
          </a:xfrm>
          <a:prstGeom prst="homePlate">
            <a:avLst>
              <a:gd name="adj" fmla="val 1783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数据分页</a:t>
            </a:r>
          </a:p>
        </p:txBody>
      </p:sp>
      <p:sp>
        <p:nvSpPr>
          <p:cNvPr id="5" name="Pentagon 4"/>
          <p:cNvSpPr/>
          <p:nvPr/>
        </p:nvSpPr>
        <p:spPr>
          <a:xfrm>
            <a:off x="1014306" y="1478766"/>
            <a:ext cx="2973493" cy="431074"/>
          </a:xfrm>
          <a:prstGeom prst="homePlate">
            <a:avLst>
              <a:gd name="adj" fmla="val 1755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作业问题</a:t>
            </a:r>
          </a:p>
        </p:txBody>
      </p:sp>
      <p:sp>
        <p:nvSpPr>
          <p:cNvPr id="6" name="Pentagon 5"/>
          <p:cNvSpPr/>
          <p:nvPr/>
        </p:nvSpPr>
        <p:spPr>
          <a:xfrm>
            <a:off x="1014305" y="2203756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数据查询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014304" y="2948341"/>
            <a:ext cx="2973493" cy="431074"/>
          </a:xfrm>
          <a:prstGeom prst="homePlate">
            <a:avLst>
              <a:gd name="adj" fmla="val 1894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数据绑定</a:t>
            </a:r>
          </a:p>
        </p:txBody>
      </p:sp>
      <p:sp>
        <p:nvSpPr>
          <p:cNvPr id="8" name="Pentagon 7"/>
          <p:cNvSpPr/>
          <p:nvPr/>
        </p:nvSpPr>
        <p:spPr>
          <a:xfrm>
            <a:off x="1014303" y="4417916"/>
            <a:ext cx="2973494" cy="444141"/>
          </a:xfrm>
          <a:prstGeom prst="homePlate">
            <a:avLst>
              <a:gd name="adj" fmla="val 210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课程回顾</a:t>
            </a:r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目录</a:t>
            </a:r>
          </a:p>
        </p:txBody>
      </p:sp>
      <p:sp>
        <p:nvSpPr>
          <p:cNvPr id="10" name="Pentagon 7">
            <a:extLst>
              <a:ext uri="{FF2B5EF4-FFF2-40B4-BE49-F238E27FC236}">
                <a16:creationId xmlns:a16="http://schemas.microsoft.com/office/drawing/2014/main" id="{174BBEB2-6EBC-469C-9550-08364F3179B9}"/>
              </a:ext>
            </a:extLst>
          </p:cNvPr>
          <p:cNvSpPr/>
          <p:nvPr/>
        </p:nvSpPr>
        <p:spPr>
          <a:xfrm>
            <a:off x="1014303" y="5155973"/>
            <a:ext cx="2973494" cy="444141"/>
          </a:xfrm>
          <a:prstGeom prst="homePlate">
            <a:avLst>
              <a:gd name="adj" fmla="val 2291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二轮考核</a:t>
            </a:r>
          </a:p>
        </p:txBody>
      </p:sp>
    </p:spTree>
    <p:extLst>
      <p:ext uri="{BB962C8B-B14F-4D97-AF65-F5344CB8AC3E}">
        <p14:creationId xmlns:p14="http://schemas.microsoft.com/office/powerpoint/2010/main" val="1614448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>
            <a:extLst>
              <a:ext uri="{FF2B5EF4-FFF2-40B4-BE49-F238E27FC236}">
                <a16:creationId xmlns:a16="http://schemas.microsoft.com/office/drawing/2014/main" id="{DE8D3307-F141-481A-9613-C1D11914D0A4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1193801" y="1711686"/>
            <a:ext cx="2302934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FF6B7F-78F5-458C-B111-07637661DC24}"/>
              </a:ext>
            </a:extLst>
          </p:cNvPr>
          <p:cNvSpPr txBox="1"/>
          <p:nvPr/>
        </p:nvSpPr>
        <p:spPr>
          <a:xfrm>
            <a:off x="3852333" y="1539513"/>
            <a:ext cx="4334933" cy="245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编程部</a:t>
            </a:r>
            <a:endParaRPr lang="en-US" altLang="zh-CN" sz="5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第二轮考核</a:t>
            </a:r>
          </a:p>
        </p:txBody>
      </p:sp>
    </p:spTree>
    <p:extLst>
      <p:ext uri="{BB962C8B-B14F-4D97-AF65-F5344CB8AC3E}">
        <p14:creationId xmlns:p14="http://schemas.microsoft.com/office/powerpoint/2010/main" val="42447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A4B1-86AB-4D67-A8FC-60CE1C811525}"/>
              </a:ext>
            </a:extLst>
          </p:cNvPr>
          <p:cNvSpPr txBox="1"/>
          <p:nvPr/>
        </p:nvSpPr>
        <p:spPr>
          <a:xfrm>
            <a:off x="702733" y="565075"/>
            <a:ext cx="7738533" cy="5728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>
                <a:solidFill>
                  <a:srgbClr val="00B0F0"/>
                </a:solidFill>
              </a:rPr>
              <a:t>【</a:t>
            </a:r>
            <a:r>
              <a:rPr lang="zh-CN" altLang="en-US" sz="2400" b="1">
                <a:solidFill>
                  <a:srgbClr val="00B0F0"/>
                </a:solidFill>
              </a:rPr>
              <a:t>考核主题</a:t>
            </a:r>
            <a:r>
              <a:rPr lang="en-US" altLang="zh-CN" sz="2400" b="1">
                <a:solidFill>
                  <a:srgbClr val="00B0F0"/>
                </a:solidFill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</a:t>
            </a:r>
            <a:r>
              <a:rPr lang="zh-CN" altLang="en-US"/>
              <a:t>给定前端模板，做一个公告发布和管理平台。</a:t>
            </a:r>
            <a:endParaRPr lang="en-US" altLang="zh-CN"/>
          </a:p>
          <a:p>
            <a:pPr algn="just">
              <a:lnSpc>
                <a:spcPct val="150000"/>
              </a:lnSpc>
            </a:pP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 sz="2400" b="1">
                <a:solidFill>
                  <a:srgbClr val="00B0F0"/>
                </a:solidFill>
              </a:rPr>
              <a:t>【</a:t>
            </a:r>
            <a:r>
              <a:rPr lang="zh-CN" altLang="en-US" sz="2400" b="1">
                <a:solidFill>
                  <a:srgbClr val="00B0F0"/>
                </a:solidFill>
              </a:rPr>
              <a:t>考核要求</a:t>
            </a:r>
            <a:r>
              <a:rPr lang="en-US" altLang="zh-CN" sz="2400" b="1">
                <a:solidFill>
                  <a:srgbClr val="00B0F0"/>
                </a:solidFill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1</a:t>
            </a:r>
            <a:r>
              <a:rPr lang="zh-CN" altLang="en-US"/>
              <a:t>、给定的页面有：</a:t>
            </a:r>
            <a:r>
              <a:rPr lang="zh-CN" altLang="en-US">
                <a:solidFill>
                  <a:srgbClr val="C00000"/>
                </a:solidFill>
              </a:rPr>
              <a:t>用户登录</a:t>
            </a:r>
            <a:r>
              <a:rPr lang="zh-CN" altLang="en-US"/>
              <a:t>页、</a:t>
            </a:r>
            <a:r>
              <a:rPr lang="zh-CN" altLang="en-US">
                <a:solidFill>
                  <a:srgbClr val="C00000"/>
                </a:solidFill>
              </a:rPr>
              <a:t>用户注册</a:t>
            </a:r>
            <a:r>
              <a:rPr lang="zh-CN" altLang="en-US"/>
              <a:t>页、</a:t>
            </a:r>
            <a:r>
              <a:rPr lang="zh-CN" altLang="en-US">
                <a:solidFill>
                  <a:srgbClr val="C00000"/>
                </a:solidFill>
              </a:rPr>
              <a:t>用户信息</a:t>
            </a:r>
            <a:r>
              <a:rPr lang="zh-CN" altLang="en-US"/>
              <a:t>页、</a:t>
            </a:r>
            <a:r>
              <a:rPr lang="zh-CN" altLang="en-US">
                <a:solidFill>
                  <a:srgbClr val="C00000"/>
                </a:solidFill>
              </a:rPr>
              <a:t>公告显示</a:t>
            </a:r>
            <a:r>
              <a:rPr lang="zh-CN" altLang="en-US"/>
              <a:t>页、后台管理页共五个页面，其中后台管理页包含有“</a:t>
            </a:r>
            <a:r>
              <a:rPr lang="zh-CN" altLang="en-US">
                <a:solidFill>
                  <a:srgbClr val="C00000"/>
                </a:solidFill>
              </a:rPr>
              <a:t>公告发布</a:t>
            </a:r>
            <a:r>
              <a:rPr lang="zh-CN" altLang="en-US"/>
              <a:t>”、“</a:t>
            </a:r>
            <a:r>
              <a:rPr lang="zh-CN" altLang="en-US">
                <a:solidFill>
                  <a:srgbClr val="C00000"/>
                </a:solidFill>
              </a:rPr>
              <a:t>公告管理</a:t>
            </a:r>
            <a:r>
              <a:rPr lang="zh-CN" altLang="en-US"/>
              <a:t>”和“</a:t>
            </a:r>
            <a:r>
              <a:rPr lang="zh-CN" altLang="en-US">
                <a:solidFill>
                  <a:srgbClr val="C00000"/>
                </a:solidFill>
              </a:rPr>
              <a:t>用户管理</a:t>
            </a:r>
            <a:r>
              <a:rPr lang="zh-CN" altLang="en-US"/>
              <a:t>”功能。如有需要，可自行添加新的页面。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2</a:t>
            </a:r>
            <a:r>
              <a:rPr lang="zh-CN" altLang="en-US"/>
              <a:t>、将给定的前端</a:t>
            </a:r>
            <a:r>
              <a:rPr lang="en-US" altLang="zh-CN"/>
              <a:t>HTML</a:t>
            </a:r>
            <a:r>
              <a:rPr lang="zh-CN" altLang="en-US"/>
              <a:t>表单</a:t>
            </a:r>
            <a:r>
              <a:rPr lang="zh-CN" altLang="en-US">
                <a:solidFill>
                  <a:srgbClr val="00B050"/>
                </a:solidFill>
              </a:rPr>
              <a:t>改成</a:t>
            </a:r>
            <a:r>
              <a:rPr lang="en-US" altLang="zh-CN">
                <a:solidFill>
                  <a:srgbClr val="00B050"/>
                </a:solidFill>
              </a:rPr>
              <a:t>ASP.NET</a:t>
            </a:r>
            <a:r>
              <a:rPr lang="zh-CN" altLang="en-US">
                <a:solidFill>
                  <a:srgbClr val="00B050"/>
                </a:solidFill>
              </a:rPr>
              <a:t>控件</a:t>
            </a:r>
            <a:r>
              <a:rPr lang="zh-CN" altLang="en-US"/>
              <a:t>，并实现相应的页面功能。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3</a:t>
            </a:r>
            <a:r>
              <a:rPr lang="zh-CN" altLang="en-US"/>
              <a:t>、要求使用数据库的</a:t>
            </a:r>
            <a:r>
              <a:rPr lang="zh-CN" altLang="en-US">
                <a:solidFill>
                  <a:srgbClr val="00B050"/>
                </a:solidFill>
              </a:rPr>
              <a:t>增删查改</a:t>
            </a:r>
            <a:r>
              <a:rPr lang="zh-CN" altLang="en-US"/>
              <a:t>，</a:t>
            </a:r>
            <a:r>
              <a:rPr lang="en-US" altLang="zh-CN">
                <a:solidFill>
                  <a:srgbClr val="00B050"/>
                </a:solidFill>
              </a:rPr>
              <a:t>Session</a:t>
            </a:r>
            <a:r>
              <a:rPr lang="zh-CN" altLang="en-US"/>
              <a:t>会话管理和</a:t>
            </a:r>
            <a:r>
              <a:rPr lang="en-US" altLang="zh-CN">
                <a:solidFill>
                  <a:srgbClr val="00B050"/>
                </a:solidFill>
              </a:rPr>
              <a:t>Repeater</a:t>
            </a:r>
            <a:r>
              <a:rPr lang="zh-CN" altLang="en-US">
                <a:solidFill>
                  <a:srgbClr val="00B050"/>
                </a:solidFill>
              </a:rPr>
              <a:t>分页</a:t>
            </a:r>
            <a:r>
              <a:rPr lang="zh-CN" altLang="en-US"/>
              <a:t>的知识。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4</a:t>
            </a:r>
            <a:r>
              <a:rPr lang="zh-CN" altLang="en-US"/>
              <a:t>、不得大范围修改前端的排版和样式。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5</a:t>
            </a:r>
            <a:r>
              <a:rPr lang="zh-CN" altLang="en-US"/>
              <a:t>、同伴之间</a:t>
            </a:r>
            <a:r>
              <a:rPr lang="zh-CN" altLang="en-US">
                <a:solidFill>
                  <a:srgbClr val="7030A0"/>
                </a:solidFill>
              </a:rPr>
              <a:t>可以互相帮助</a:t>
            </a:r>
            <a:r>
              <a:rPr lang="zh-CN" altLang="en-US"/>
              <a:t>，也</a:t>
            </a:r>
            <a:r>
              <a:rPr lang="zh-CN" altLang="en-US">
                <a:solidFill>
                  <a:srgbClr val="7030A0"/>
                </a:solidFill>
              </a:rPr>
              <a:t>可以借鉴</a:t>
            </a:r>
            <a:r>
              <a:rPr lang="zh-CN" altLang="en-US"/>
              <a:t>百度，但是</a:t>
            </a:r>
            <a:r>
              <a:rPr lang="zh-CN" altLang="en-US">
                <a:solidFill>
                  <a:srgbClr val="7030A0"/>
                </a:solidFill>
              </a:rPr>
              <a:t>不可以抄袭代码</a:t>
            </a:r>
            <a:r>
              <a:rPr lang="zh-CN" altLang="en-US"/>
              <a:t>。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6</a:t>
            </a:r>
            <a:r>
              <a:rPr lang="zh-CN" altLang="en-US"/>
              <a:t>、能做多少是多少，没做完也要及时上交作业。</a:t>
            </a:r>
          </a:p>
        </p:txBody>
      </p:sp>
    </p:spTree>
    <p:extLst>
      <p:ext uri="{BB962C8B-B14F-4D97-AF65-F5344CB8AC3E}">
        <p14:creationId xmlns:p14="http://schemas.microsoft.com/office/powerpoint/2010/main" val="218173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A4B1-86AB-4D67-A8FC-60CE1C811525}"/>
              </a:ext>
            </a:extLst>
          </p:cNvPr>
          <p:cNvSpPr txBox="1"/>
          <p:nvPr/>
        </p:nvSpPr>
        <p:spPr>
          <a:xfrm>
            <a:off x="702733" y="565075"/>
            <a:ext cx="7738533" cy="5035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>
                <a:solidFill>
                  <a:srgbClr val="00B0F0"/>
                </a:solidFill>
              </a:rPr>
              <a:t>【</a:t>
            </a:r>
            <a:r>
              <a:rPr lang="zh-CN" altLang="en-US" sz="2400" b="1">
                <a:solidFill>
                  <a:srgbClr val="00B0F0"/>
                </a:solidFill>
              </a:rPr>
              <a:t>截止时间</a:t>
            </a:r>
            <a:r>
              <a:rPr lang="en-US" altLang="zh-CN" sz="2400" b="1">
                <a:solidFill>
                  <a:srgbClr val="00B0F0"/>
                </a:solidFill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12</a:t>
            </a:r>
            <a:r>
              <a:rPr lang="zh-CN" altLang="en-US"/>
              <a:t>月</a:t>
            </a:r>
            <a:r>
              <a:rPr lang="en-US" altLang="zh-CN"/>
              <a:t>7</a:t>
            </a:r>
            <a:r>
              <a:rPr lang="zh-CN" altLang="en-US"/>
              <a:t>日</a:t>
            </a:r>
            <a:r>
              <a:rPr lang="en-US" altLang="zh-CN"/>
              <a:t>(</a:t>
            </a:r>
            <a:r>
              <a:rPr lang="zh-CN" altLang="en-US"/>
              <a:t>周四</a:t>
            </a:r>
            <a:r>
              <a:rPr lang="en-US" altLang="zh-CN"/>
              <a:t>)</a:t>
            </a:r>
            <a:r>
              <a:rPr lang="zh-CN" altLang="en-US"/>
              <a:t>晚上</a:t>
            </a:r>
            <a:r>
              <a:rPr lang="en-US" altLang="zh-CN"/>
              <a:t>12</a:t>
            </a:r>
            <a:r>
              <a:rPr lang="zh-CN" altLang="en-US"/>
              <a:t>点前，即</a:t>
            </a:r>
            <a:r>
              <a:rPr lang="en-US" altLang="zh-CN"/>
              <a:t>2017-12-08 00</a:t>
            </a:r>
            <a:r>
              <a:rPr lang="en-US" altLang="zh-CN">
                <a:sym typeface="Wingdings" panose="05000000000000000000" pitchFamily="2" charset="2"/>
              </a:rPr>
              <a:t>:00:00</a:t>
            </a:r>
            <a:r>
              <a:rPr lang="zh-CN" altLang="en-US">
                <a:sym typeface="Wingdings" panose="05000000000000000000" pitchFamily="2" charset="2"/>
              </a:rPr>
              <a:t>前</a:t>
            </a:r>
            <a:endParaRPr lang="en-US" altLang="zh-CN"/>
          </a:p>
          <a:p>
            <a:pPr algn="just">
              <a:lnSpc>
                <a:spcPct val="150000"/>
              </a:lnSpc>
            </a:pPr>
            <a:endParaRPr lang="en-US" altLang="zh-CN" sz="2400" b="1">
              <a:solidFill>
                <a:srgbClr val="00B0F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>
                <a:solidFill>
                  <a:srgbClr val="00B0F0"/>
                </a:solidFill>
              </a:rPr>
              <a:t>【</a:t>
            </a:r>
            <a:r>
              <a:rPr lang="zh-CN" altLang="en-US" sz="2400" b="1">
                <a:solidFill>
                  <a:srgbClr val="00B0F0"/>
                </a:solidFill>
              </a:rPr>
              <a:t>评分标准</a:t>
            </a:r>
            <a:r>
              <a:rPr lang="en-US" altLang="zh-CN" sz="2400" b="1">
                <a:solidFill>
                  <a:srgbClr val="00B0F0"/>
                </a:solidFill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1</a:t>
            </a:r>
            <a:r>
              <a:rPr lang="zh-CN" altLang="en-US"/>
              <a:t>、学习态度</a:t>
            </a:r>
            <a:r>
              <a:rPr lang="en-US" altLang="zh-CN" strike="sngStrike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altLang="zh-CN"/>
              <a:t>10%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2</a:t>
            </a:r>
            <a:r>
              <a:rPr lang="zh-CN" altLang="en-US"/>
              <a:t>、平时作业</a:t>
            </a:r>
            <a:r>
              <a:rPr lang="en-US" altLang="zh-CN" strike="sngStrike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altLang="zh-CN"/>
              <a:t>5%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3</a:t>
            </a:r>
            <a:r>
              <a:rPr lang="zh-CN" altLang="en-US"/>
              <a:t>、考勤情况</a:t>
            </a:r>
            <a:r>
              <a:rPr lang="en-US" altLang="zh-CN" strike="sngStrike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altLang="zh-CN"/>
              <a:t>5%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4</a:t>
            </a:r>
            <a:r>
              <a:rPr lang="zh-CN" altLang="en-US"/>
              <a:t>、自学能力</a:t>
            </a:r>
            <a:r>
              <a:rPr lang="en-US" altLang="zh-CN" strike="sngStrike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altLang="zh-CN"/>
              <a:t>20%</a:t>
            </a:r>
          </a:p>
          <a:p>
            <a:pPr algn="just">
              <a:lnSpc>
                <a:spcPct val="150000"/>
              </a:lnSpc>
            </a:pPr>
            <a:r>
              <a:rPr lang="en-US" altLang="zh-CN"/>
              <a:t>         5</a:t>
            </a:r>
            <a:r>
              <a:rPr lang="zh-CN" altLang="en-US"/>
              <a:t>、考核作业完成质量</a:t>
            </a:r>
            <a:r>
              <a:rPr lang="en-US" altLang="zh-CN" strike="sngStrike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zh-CN"/>
              <a:t>60%</a:t>
            </a:r>
          </a:p>
          <a:p>
            <a:pPr algn="just">
              <a:lnSpc>
                <a:spcPct val="150000"/>
              </a:lnSpc>
            </a:pP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         </a:t>
            </a:r>
            <a:r>
              <a:rPr lang="zh-CN" altLang="en-US"/>
              <a:t>满分</a:t>
            </a:r>
            <a:r>
              <a:rPr lang="en-US" altLang="zh-CN"/>
              <a:t>100</a:t>
            </a:r>
            <a:r>
              <a:rPr lang="zh-CN" altLang="en-US"/>
              <a:t>分，低于</a:t>
            </a:r>
            <a:r>
              <a:rPr lang="en-US" altLang="zh-CN"/>
              <a:t>60</a:t>
            </a:r>
            <a:r>
              <a:rPr lang="zh-CN" altLang="en-US"/>
              <a:t>分即为不及格。</a:t>
            </a:r>
          </a:p>
        </p:txBody>
      </p:sp>
    </p:spTree>
    <p:extLst>
      <p:ext uri="{BB962C8B-B14F-4D97-AF65-F5344CB8AC3E}">
        <p14:creationId xmlns:p14="http://schemas.microsoft.com/office/powerpoint/2010/main" val="4509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A4B1-86AB-4D67-A8FC-60CE1C811525}"/>
              </a:ext>
            </a:extLst>
          </p:cNvPr>
          <p:cNvSpPr txBox="1"/>
          <p:nvPr/>
        </p:nvSpPr>
        <p:spPr>
          <a:xfrm>
            <a:off x="1185333" y="2673344"/>
            <a:ext cx="6773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/>
              <a:t>感谢前端</a:t>
            </a:r>
            <a:r>
              <a:rPr lang="zh-CN" altLang="en-US" sz="4800" b="1">
                <a:solidFill>
                  <a:srgbClr val="7030A0"/>
                </a:solidFill>
              </a:rPr>
              <a:t>蛋糕</a:t>
            </a:r>
            <a:r>
              <a:rPr lang="zh-CN" altLang="en-US" sz="3200"/>
              <a:t>师兄提供作业模板！</a:t>
            </a:r>
            <a:endParaRPr lang="en-US" altLang="zh-CN" sz="320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95A1F3E-35ED-42C6-B01A-8C903A88569F}"/>
              </a:ext>
            </a:extLst>
          </p:cNvPr>
          <p:cNvCxnSpPr>
            <a:cxnSpLocks/>
          </p:cNvCxnSpPr>
          <p:nvPr/>
        </p:nvCxnSpPr>
        <p:spPr>
          <a:xfrm>
            <a:off x="1320800" y="3814405"/>
            <a:ext cx="673946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9631" r="9942" b="10468"/>
          <a:stretch>
            <a:fillRect/>
          </a:stretch>
        </p:blipFill>
        <p:spPr>
          <a:xfrm>
            <a:off x="1473910" y="2308461"/>
            <a:ext cx="2277323" cy="2267203"/>
          </a:xfrm>
          <a:prstGeom prst="rect">
            <a:avLst/>
          </a:prstGeom>
        </p:spPr>
      </p:pic>
      <p:sp>
        <p:nvSpPr>
          <p:cNvPr id="3" name="Shape 120"/>
          <p:cNvSpPr/>
          <p:nvPr/>
        </p:nvSpPr>
        <p:spPr>
          <a:xfrm>
            <a:off x="4279783" y="2308461"/>
            <a:ext cx="3379887" cy="1467516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5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795" b="1">
                <a:solidFill>
                  <a:srgbClr val="0685CC"/>
                </a:solidFill>
                <a:latin typeface="等线" panose="02010600030101010101" charset="-122"/>
                <a:ea typeface="等线" panose="02010600030101010101" charset="-122"/>
              </a:rPr>
              <a:t>作业提交</a:t>
            </a:r>
            <a:endParaRPr lang="en-US" altLang="zh-CN" sz="3795" b="1">
              <a:solidFill>
                <a:srgbClr val="0685CC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50">
                <a:solidFill>
                  <a:srgbClr val="0685CC"/>
                </a:solidFill>
                <a:latin typeface="等线" panose="02010600030101010101" charset="-122"/>
                <a:ea typeface="等线" panose="02010600030101010101" charset="-122"/>
              </a:rPr>
              <a:t>登录编程部作业系统</a:t>
            </a:r>
          </a:p>
        </p:txBody>
      </p:sp>
      <p:sp>
        <p:nvSpPr>
          <p:cNvPr id="4" name="Shape 121"/>
          <p:cNvSpPr/>
          <p:nvPr/>
        </p:nvSpPr>
        <p:spPr>
          <a:xfrm>
            <a:off x="4279783" y="3832456"/>
            <a:ext cx="3379886" cy="503021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>
                <a:solidFill>
                  <a:srgbClr val="5A5F5E"/>
                </a:solidFill>
              </a:defRPr>
            </a:lvl1pPr>
          </a:lstStyle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hws.</a:t>
            </a:r>
            <a:r>
              <a:rPr lang="en-US" altLang="zh-CN" sz="2800">
                <a:solidFill>
                  <a:srgbClr val="000000"/>
                </a:solidFill>
                <a:latin typeface="Consolas" panose="020B0609020204030204" pitchFamily="49" charset="0"/>
              </a:rPr>
              <a:t>yowfung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.c</a:t>
            </a:r>
            <a:r>
              <a:rPr lang="en-US" altLang="zh-CN" sz="28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endParaRPr sz="2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19BD94-5FDF-49B9-A272-95915E188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6" y="1328604"/>
            <a:ext cx="7983064" cy="1914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6D5B4C-DE3B-479D-A952-7BDC88EF6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 trans="55000"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7525" y="3614605"/>
            <a:ext cx="67722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作业问题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4500" y="65722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开启</a:t>
            </a:r>
            <a:r>
              <a:rPr lang="en-US" altLang="zh-CN" sz="2800" b="1">
                <a:solidFill>
                  <a:srgbClr val="0070C0"/>
                </a:solidFill>
              </a:rPr>
              <a:t>Debug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500" y="4904105"/>
            <a:ext cx="8131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Debug=“true”</a:t>
            </a:r>
            <a:r>
              <a:rPr lang="zh-CN" altLang="en-US"/>
              <a:t>时才能显示报错的位置！写在每个</a:t>
            </a:r>
            <a:r>
              <a:rPr lang="en-US" altLang="zh-CN" err="1"/>
              <a:t>aspx</a:t>
            </a:r>
            <a:r>
              <a:rPr lang="zh-CN" altLang="en-US"/>
              <a:t>文件的第一行。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96900" y="1290955"/>
            <a:ext cx="7383780" cy="3501390"/>
            <a:chOff x="940" y="2033"/>
            <a:chExt cx="11628" cy="55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25711"/>
            <a:stretch/>
          </p:blipFill>
          <p:spPr>
            <a:xfrm>
              <a:off x="940" y="2033"/>
              <a:ext cx="11628" cy="55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940" y="5649"/>
              <a:ext cx="4680" cy="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537FD17-0CE6-4687-9CA1-9B70C979E4EA}"/>
              </a:ext>
            </a:extLst>
          </p:cNvPr>
          <p:cNvGrpSpPr/>
          <p:nvPr/>
        </p:nvGrpSpPr>
        <p:grpSpPr>
          <a:xfrm>
            <a:off x="596900" y="5384165"/>
            <a:ext cx="8068734" cy="1088169"/>
            <a:chOff x="596900" y="5384165"/>
            <a:chExt cx="8068734" cy="10881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7308418-6E9E-4AF5-BD9B-AA3702440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18" r="3240"/>
            <a:stretch/>
          </p:blipFill>
          <p:spPr>
            <a:xfrm>
              <a:off x="596900" y="5384165"/>
              <a:ext cx="8068734" cy="108816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C2398A6-F178-4398-920A-BFB68B873A2D}"/>
                </a:ext>
              </a:extLst>
            </p:cNvPr>
            <p:cNvSpPr/>
            <p:nvPr/>
          </p:nvSpPr>
          <p:spPr>
            <a:xfrm>
              <a:off x="2277533" y="5494867"/>
              <a:ext cx="956733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6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064158-4278-43ED-B66C-BFA9AF34509B}"/>
              </a:ext>
            </a:extLst>
          </p:cNvPr>
          <p:cNvSpPr/>
          <p:nvPr/>
        </p:nvSpPr>
        <p:spPr>
          <a:xfrm>
            <a:off x="1241600" y="1711868"/>
            <a:ext cx="6660799" cy="1200329"/>
          </a:xfrm>
          <a:prstGeom prst="rect">
            <a:avLst/>
          </a:prstGeom>
          <a:solidFill>
            <a:srgbClr val="000000">
              <a:alpha val="23922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感谢一路陪伴！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</p:txBody>
      </p:sp>
      <p:pic>
        <p:nvPicPr>
          <p:cNvPr id="6" name="赵海洋 - —人生的旅途">
            <a:hlinkClick r:id="" action="ppaction://media"/>
            <a:extLst>
              <a:ext uri="{FF2B5EF4-FFF2-40B4-BE49-F238E27FC236}">
                <a16:creationId xmlns:a16="http://schemas.microsoft.com/office/drawing/2014/main" id="{F3A78505-FFD1-4FAB-89A5-2E7FE4BC8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036" y="5716502"/>
            <a:ext cx="749564" cy="74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AA10B48-5AA2-4A92-94E1-1EE682DFBBE5}"/>
              </a:ext>
            </a:extLst>
          </p:cNvPr>
          <p:cNvSpPr txBox="1"/>
          <p:nvPr/>
        </p:nvSpPr>
        <p:spPr>
          <a:xfrm>
            <a:off x="0" y="0"/>
            <a:ext cx="4572000" cy="6863417"/>
          </a:xfrm>
          <a:prstGeom prst="rect">
            <a:avLst/>
          </a:prstGeom>
          <a:solidFill>
            <a:schemeClr val="bg1">
              <a:alpha val="23000"/>
            </a:schemeClr>
          </a:solidFill>
          <a:ln w="101600" cap="sq" cmpd="thickThin">
            <a:noFill/>
            <a:prstDash val="solid"/>
            <a:miter lim="800000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b="1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</a:t>
            </a:r>
            <a:r>
              <a:rPr lang="zh-CN" altLang="en-US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希望我们还能相聚网园！</a:t>
            </a:r>
            <a:endParaRPr lang="en-US" altLang="zh-CN" sz="2000" b="1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希望将来能跟你并肩作战！</a:t>
            </a:r>
            <a:endParaRPr lang="en-US" altLang="zh-CN" sz="2000" b="1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希望你通过这次考核！</a:t>
            </a:r>
            <a:endParaRPr lang="en-US" altLang="zh-CN" sz="2000" b="1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希望</a:t>
            </a:r>
            <a:r>
              <a:rPr lang="en-US" altLang="zh-CN" sz="2000" b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r>
              <a:rPr lang="zh-CN" altLang="en-US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我不去想，</a:t>
            </a:r>
            <a:endParaRPr lang="en-US" altLang="zh-CN" sz="160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r>
              <a:rPr lang="zh-CN" altLang="en-US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是否能够成功。</a:t>
            </a:r>
            <a:endParaRPr lang="en-US" altLang="zh-CN" sz="160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r>
              <a:rPr lang="zh-CN" altLang="en-US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既然选择了远方，</a:t>
            </a:r>
            <a:endParaRPr lang="en-US" altLang="zh-CN" sz="160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r>
              <a:rPr lang="zh-CN" altLang="en-US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便只顾风雨兼程！</a:t>
            </a:r>
            <a:endParaRPr lang="en-US" altLang="zh-CN" sz="160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  <a:p>
            <a:r>
              <a:rPr lang="en-US" altLang="zh-CN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                 ——</a:t>
            </a:r>
            <a:r>
              <a:rPr lang="zh-CN" altLang="en-US" sz="1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★铁兰体" panose="00000400000000000000" pitchFamily="2" charset="-128"/>
                <a:ea typeface="★铁兰体" panose="00000400000000000000" pitchFamily="2" charset="-128"/>
              </a:rPr>
              <a:t>汪国真</a:t>
            </a:r>
            <a:endParaRPr lang="en-US" altLang="zh-CN" sz="160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★铁兰体" panose="00000400000000000000" pitchFamily="2" charset="-128"/>
              <a:ea typeface="★铁兰体" panose="00000400000000000000" pitchFamily="2" charset="-128"/>
            </a:endParaRPr>
          </a:p>
        </p:txBody>
      </p:sp>
      <p:pic>
        <p:nvPicPr>
          <p:cNvPr id="14" name="图片 13" descr="图片1">
            <a:extLst>
              <a:ext uri="{FF2B5EF4-FFF2-40B4-BE49-F238E27FC236}">
                <a16:creationId xmlns:a16="http://schemas.microsoft.com/office/drawing/2014/main" id="{3F7438E7-7A19-4F2A-8FEA-4401C1F9094B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7442200" y="296334"/>
            <a:ext cx="1458382" cy="1439333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0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>
            <a:extLst>
              <a:ext uri="{FF2B5EF4-FFF2-40B4-BE49-F238E27FC236}">
                <a16:creationId xmlns:a16="http://schemas.microsoft.com/office/drawing/2014/main" id="{DE8D3307-F141-481A-9613-C1D11914D0A4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/>
        </p:blipFill>
        <p:spPr>
          <a:xfrm>
            <a:off x="499535" y="424753"/>
            <a:ext cx="694265" cy="6420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FF6B7F-78F5-458C-B111-07637661DC24}"/>
              </a:ext>
            </a:extLst>
          </p:cNvPr>
          <p:cNvSpPr txBox="1"/>
          <p:nvPr/>
        </p:nvSpPr>
        <p:spPr>
          <a:xfrm>
            <a:off x="1329267" y="361055"/>
            <a:ext cx="324273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网园编程部</a:t>
            </a:r>
            <a:endParaRPr lang="en-US" altLang="zh-CN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BE90D6-331A-4FBA-9A46-6C9281923CBA}"/>
              </a:ext>
            </a:extLst>
          </p:cNvPr>
          <p:cNvGrpSpPr/>
          <p:nvPr/>
        </p:nvGrpSpPr>
        <p:grpSpPr>
          <a:xfrm>
            <a:off x="1893585" y="2382195"/>
            <a:ext cx="5356829" cy="3222738"/>
            <a:chOff x="1179438" y="2026595"/>
            <a:chExt cx="7094960" cy="44066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53D079A-0C93-4986-8A9B-976BC97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71" y="2026595"/>
              <a:ext cx="1919362" cy="19169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DDED97B-9198-409F-A471-D962BDCE5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70" y="2026595"/>
              <a:ext cx="1919362" cy="19193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0A500CC-58CD-4BE6-9C63-C6D926DC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438" y="4516285"/>
              <a:ext cx="1916962" cy="19169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图片 8" descr="图片包含 小狗, 草, 户外, 就坐&#10;&#10;已生成极高可信度的说明">
              <a:extLst>
                <a:ext uri="{FF2B5EF4-FFF2-40B4-BE49-F238E27FC236}">
                  <a16:creationId xmlns:a16="http://schemas.microsoft.com/office/drawing/2014/main" id="{9D98C4CC-35E9-4EDB-8871-0421DC8F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437" y="4516285"/>
              <a:ext cx="1916962" cy="19169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42EA390-1501-4915-813D-603236BE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436" y="4516285"/>
              <a:ext cx="1916962" cy="19169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27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作业问题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4500" y="65722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SQL</a:t>
            </a:r>
            <a:r>
              <a:rPr lang="zh-CN" altLang="en-US" sz="2800" b="1">
                <a:solidFill>
                  <a:srgbClr val="0070C0"/>
                </a:solidFill>
              </a:rPr>
              <a:t>语句编写错误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4500" y="5259282"/>
            <a:ext cx="8131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编写的</a:t>
            </a:r>
            <a:r>
              <a:rPr lang="en-US" altLang="zh-CN"/>
              <a:t>SQL</a:t>
            </a:r>
            <a:r>
              <a:rPr lang="zh-CN" altLang="en-US"/>
              <a:t>语句有问题，可以将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r>
              <a:rPr lang="en-US" altLang="zh-CN" err="1"/>
              <a:t>Response.Write</a:t>
            </a:r>
            <a:r>
              <a:rPr lang="en-US" altLang="zh-CN"/>
              <a:t>()</a:t>
            </a:r>
            <a:r>
              <a:rPr lang="zh-CN" altLang="en-US"/>
              <a:t>打印出来检查一下。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4200" y="1340062"/>
            <a:ext cx="6247130" cy="3666490"/>
            <a:chOff x="920" y="1857"/>
            <a:chExt cx="9838" cy="577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" y="1857"/>
              <a:ext cx="9839" cy="577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4770" y="6045"/>
              <a:ext cx="3240" cy="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作业问题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8305" y="87566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070C0"/>
                </a:solidFill>
              </a:rPr>
              <a:t>Session</a:t>
            </a:r>
            <a:endParaRPr lang="en-US" altLang="zh-CN" sz="28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940" y="1684446"/>
            <a:ext cx="8130540" cy="408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b="1">
                <a:sym typeface="+mn-ea"/>
              </a:rPr>
              <a:t>设置</a:t>
            </a:r>
            <a:r>
              <a:rPr lang="en-US" altLang="zh-CN" b="1">
                <a:sym typeface="+mn-ea"/>
              </a:rPr>
              <a:t>Session</a:t>
            </a:r>
            <a:r>
              <a:rPr lang="zh-CN" altLang="en-US" b="1">
                <a:sym typeface="+mn-ea"/>
              </a:rPr>
              <a:t>并存入数据：</a:t>
            </a:r>
          </a:p>
          <a:p>
            <a:pPr algn="just">
              <a:lnSpc>
                <a:spcPct val="150000"/>
              </a:lnSpc>
            </a:pPr>
            <a:r>
              <a:rPr lang="en-US" altLang="zh-CN">
                <a:latin typeface="Consolas" panose="020B0609020204030204" pitchFamily="49" charset="0"/>
              </a:rPr>
              <a:t>    Session[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名称</a:t>
            </a:r>
            <a:r>
              <a:rPr lang="en-US" altLang="zh-CN">
                <a:latin typeface="Consolas" panose="020B0609020204030204" pitchFamily="49" charset="0"/>
              </a:rPr>
              <a:t>] = 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要存在Session里的内容</a:t>
            </a:r>
            <a:r>
              <a:rPr lang="en-US" altLang="zh-CN">
                <a:latin typeface="Consolas" panose="020B0609020204030204" pitchFamily="49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zh-CN" sz="1000" b="1"/>
          </a:p>
          <a:p>
            <a:pPr algn="just">
              <a:lnSpc>
                <a:spcPct val="150000"/>
              </a:lnSpc>
            </a:pPr>
            <a:r>
              <a:rPr lang="zh-CN" b="1"/>
              <a:t>判断Session是否存在：</a:t>
            </a:r>
            <a:endParaRPr lang="zh-CN" altLang="en-US"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latin typeface="Consolas" panose="020B0609020204030204" pitchFamily="49" charset="0"/>
              </a:rPr>
              <a:t>    </a:t>
            </a:r>
            <a:r>
              <a:rPr lang="en-US" altLang="zh-CN">
                <a:solidFill>
                  <a:srgbClr val="0070C0"/>
                </a:solidFill>
                <a:latin typeface="Consolas" panose="020B0609020204030204" pitchFamily="49" charset="0"/>
              </a:rPr>
              <a:t>if </a:t>
            </a:r>
            <a:r>
              <a:rPr lang="en-US" altLang="zh-CN">
                <a:latin typeface="Consolas" panose="020B0609020204030204" pitchFamily="49" charset="0"/>
              </a:rPr>
              <a:t>(Session[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名称</a:t>
            </a:r>
            <a:r>
              <a:rPr lang="en-US" altLang="zh-CN">
                <a:latin typeface="Consolas" panose="020B0609020204030204" pitchFamily="49" charset="0"/>
              </a:rPr>
              <a:t>] == </a:t>
            </a:r>
            <a:r>
              <a:rPr lang="en-US" altLang="zh-CN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>
                <a:latin typeface="Consolas" panose="020B0609020204030204" pitchFamily="49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sz="1000"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b="1"/>
              <a:t>获取</a:t>
            </a:r>
            <a:r>
              <a:rPr lang="en-US" altLang="zh-CN" b="1"/>
              <a:t>Session</a:t>
            </a:r>
            <a:r>
              <a:rPr lang="zh-CN" altLang="en-US" b="1"/>
              <a:t>数据：</a:t>
            </a:r>
          </a:p>
          <a:p>
            <a:pPr algn="just">
              <a:lnSpc>
                <a:spcPct val="150000"/>
              </a:lnSpc>
            </a:pPr>
            <a:r>
              <a:rPr lang="en-US" altLang="zh-CN">
                <a:latin typeface="Consolas" panose="020B0609020204030204" pitchFamily="49" charset="0"/>
              </a:rPr>
              <a:t>    </a:t>
            </a:r>
            <a:r>
              <a:rPr lang="en-US" altLang="zh-CN">
                <a:solidFill>
                  <a:srgbClr val="0070C0"/>
                </a:solidFill>
                <a:latin typeface="Consolas" panose="020B0609020204030204" pitchFamily="49" charset="0"/>
              </a:rPr>
              <a:t>Object </a:t>
            </a:r>
            <a:r>
              <a:rPr lang="en-US" altLang="zh-CN">
                <a:latin typeface="Consolas" panose="020B0609020204030204" pitchFamily="49" charset="0"/>
              </a:rPr>
              <a:t>data = Session[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名称</a:t>
            </a:r>
            <a:r>
              <a:rPr lang="en-US" altLang="zh-CN">
                <a:latin typeface="Consolas" panose="020B0609020204030204" pitchFamily="49" charset="0"/>
              </a:rPr>
              <a:t>];</a:t>
            </a:r>
          </a:p>
          <a:p>
            <a:pPr algn="just">
              <a:lnSpc>
                <a:spcPct val="150000"/>
              </a:lnSpc>
            </a:pPr>
            <a:endParaRPr lang="en-US" altLang="zh-CN" sz="1000">
              <a:latin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/>
              <a:t>销毁</a:t>
            </a:r>
            <a:r>
              <a:rPr lang="en-US" altLang="zh-CN" b="1"/>
              <a:t>Session</a:t>
            </a:r>
            <a:r>
              <a:rPr lang="zh-CN" altLang="en-US" b="1"/>
              <a:t>：</a:t>
            </a:r>
            <a:endParaRPr lang="en-US" altLang="zh-CN" b="1"/>
          </a:p>
          <a:p>
            <a:pPr algn="just">
              <a:lnSpc>
                <a:spcPct val="150000"/>
              </a:lnSpc>
            </a:pPr>
            <a:r>
              <a:rPr lang="en-US" altLang="zh-CN">
                <a:latin typeface="Consolas" panose="020B0609020204030204" pitchFamily="49" charset="0"/>
              </a:rPr>
              <a:t> Session[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名称</a:t>
            </a:r>
            <a:r>
              <a:rPr lang="en-US" altLang="zh-CN">
                <a:latin typeface="Consolas" panose="020B0609020204030204" pitchFamily="49" charset="0"/>
              </a:rPr>
              <a:t>] = </a:t>
            </a:r>
            <a:r>
              <a:rPr lang="en-US" altLang="zh-CN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>
                <a:latin typeface="Consolas" panose="020B0609020204030204" pitchFamily="49" charset="0"/>
              </a:rPr>
              <a:t>;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C61ACA-970C-4729-9521-31F29B7ED603}"/>
              </a:ext>
            </a:extLst>
          </p:cNvPr>
          <p:cNvSpPr txBox="1"/>
          <p:nvPr/>
        </p:nvSpPr>
        <p:spPr>
          <a:xfrm>
            <a:off x="7186083" y="522458"/>
            <a:ext cx="135339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回顾篇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作业问题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4499" y="1477010"/>
            <a:ext cx="8131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引入命名空间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文件名、变量名、数据库字段名应该取有意义的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注意单词拼写，注意大小写、空格、引号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拼接字符串时，注意单引号和双引号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注意程序执行的顺序，注意代码逻辑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用了会话管理，用户信息页就可以不用查数据库，也不用</a:t>
            </a:r>
            <a:r>
              <a:rPr lang="en-US" altLang="zh-CN"/>
              <a:t>GET</a:t>
            </a:r>
            <a:r>
              <a:rPr lang="zh-CN" altLang="en-US"/>
              <a:t>传值了</a:t>
            </a:r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89C29C-09FD-404E-89EF-DBC458E93048}"/>
              </a:ext>
            </a:extLst>
          </p:cNvPr>
          <p:cNvSpPr txBox="1"/>
          <p:nvPr/>
        </p:nvSpPr>
        <p:spPr>
          <a:xfrm>
            <a:off x="444497" y="4255585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小技巧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F57D3-119F-4D83-B0D2-BDA51D264898}"/>
              </a:ext>
            </a:extLst>
          </p:cNvPr>
          <p:cNvSpPr txBox="1"/>
          <p:nvPr/>
        </p:nvSpPr>
        <p:spPr>
          <a:xfrm>
            <a:off x="444499" y="955040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其他问题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71F8692-2540-4446-B70F-E3C65C5CE401}"/>
              </a:ext>
            </a:extLst>
          </p:cNvPr>
          <p:cNvSpPr txBox="1"/>
          <p:nvPr/>
        </p:nvSpPr>
        <p:spPr>
          <a:xfrm>
            <a:off x="444497" y="4786895"/>
            <a:ext cx="8131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对于不懂的方法或属性，可以鼠标在那里点一下，然后按</a:t>
            </a:r>
            <a:r>
              <a:rPr lang="en-US" altLang="zh-CN"/>
              <a:t>F12</a:t>
            </a:r>
            <a:r>
              <a:rPr lang="zh-CN" altLang="en-US"/>
              <a:t>跳转到定义里查看官方的中文解释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大小写切换麻烦？试试按住</a:t>
            </a:r>
            <a:r>
              <a:rPr lang="en-US" altLang="zh-CN"/>
              <a:t>Shift</a:t>
            </a:r>
            <a:r>
              <a:rPr lang="zh-CN" altLang="en-US"/>
              <a:t>再按字母！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// </a:t>
            </a:r>
            <a:r>
              <a:rPr lang="zh-CN" altLang="en-US"/>
              <a:t>运行报错？写个</a:t>
            </a:r>
            <a:r>
              <a:rPr lang="en-US" altLang="zh-CN"/>
              <a:t>Response.Write()</a:t>
            </a:r>
            <a:r>
              <a:rPr lang="zh-CN" altLang="en-US"/>
              <a:t>将可能出错的变量打印出来看看呗！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1"/>
            <a:ext cx="9144000" cy="431074"/>
          </a:xfrm>
          <a:prstGeom prst="snip2DiagRect">
            <a:avLst>
              <a:gd name="adj1" fmla="val 44737"/>
              <a:gd name="adj2" fmla="val 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-&gt; </a:t>
            </a:r>
            <a:r>
              <a:rPr lang="zh-CN" altLang="en-US"/>
              <a:t>作业问题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4499" y="1477010"/>
            <a:ext cx="81311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设置断点：</a:t>
            </a:r>
            <a:r>
              <a:rPr lang="en-US" altLang="zh-CN"/>
              <a:t>(F9)</a:t>
            </a:r>
            <a:r>
              <a:rPr lang="zh-CN" altLang="en-US"/>
              <a:t>在你认为有可能出错的地方，或者需要检测的地方设置断点。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开始调试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(F5)</a:t>
            </a:r>
            <a:r>
              <a:rPr lang="zh-CN" altLang="en-US">
                <a:sym typeface="Wingdings" panose="05000000000000000000" pitchFamily="2" charset="2"/>
              </a:rPr>
              <a:t>程序会在断点处的代码执行前停下来。</a:t>
            </a:r>
            <a:endParaRPr lang="en-US" altLang="zh-CN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Wingdings" panose="05000000000000000000" pitchFamily="2" charset="2"/>
              </a:rPr>
              <a:t>继续调试：</a:t>
            </a:r>
            <a:r>
              <a:rPr lang="en-US" altLang="zh-CN">
                <a:sym typeface="Wingdings" panose="05000000000000000000" pitchFamily="2" charset="2"/>
              </a:rPr>
              <a:t>(F5)</a:t>
            </a:r>
            <a:r>
              <a:rPr lang="zh-CN" altLang="en-US">
                <a:sym typeface="Wingdings" panose="05000000000000000000" pitchFamily="2" charset="2"/>
              </a:rPr>
              <a:t>执行断点处代码并在下一断点处停下来。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寻找错误：通过观察程序执行的路线，以及变量的变化来判断出错的地方。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停止调试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(</a:t>
            </a:r>
            <a:r>
              <a:rPr lang="en-US" altLang="zh-CN"/>
              <a:t>Shift+F5)</a:t>
            </a:r>
            <a:r>
              <a:rPr lang="zh-CN" altLang="en-US"/>
              <a:t>退出调试模式。</a:t>
            </a:r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F57D3-119F-4D83-B0D2-BDA51D264898}"/>
              </a:ext>
            </a:extLst>
          </p:cNvPr>
          <p:cNvSpPr txBox="1"/>
          <p:nvPr/>
        </p:nvSpPr>
        <p:spPr>
          <a:xfrm>
            <a:off x="444499" y="955040"/>
            <a:ext cx="8131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</a:rPr>
              <a:t>程序调试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0D8507-9E6F-4BF6-8A26-0867F8C8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37"/>
          <a:stretch/>
        </p:blipFill>
        <p:spPr>
          <a:xfrm>
            <a:off x="444500" y="3956124"/>
            <a:ext cx="5407366" cy="1030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6EF811-01FB-4627-9613-B6C19D0C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3" y="3956124"/>
            <a:ext cx="2589741" cy="24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B80076-4660-4DE8-B32C-7D3332A4B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" y="5122333"/>
            <a:ext cx="5407366" cy="12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650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4007</TotalTime>
  <Words>2611</Words>
  <Application>Microsoft Office PowerPoint</Application>
  <PresentationFormat>全屏显示(4:3)</PresentationFormat>
  <Paragraphs>338</Paragraphs>
  <Slides>52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★铁兰体</vt:lpstr>
      <vt:lpstr>Gill Sans Light</vt:lpstr>
      <vt:lpstr>PingFang SC Regular</vt:lpstr>
      <vt:lpstr>等线</vt:lpstr>
      <vt:lpstr>等线 Light</vt:lpstr>
      <vt:lpstr>华文隶书</vt:lpstr>
      <vt:lpstr>微软雅黑 Light</vt:lpstr>
      <vt:lpstr>Arial</vt:lpstr>
      <vt:lpstr>Calibri</vt:lpstr>
      <vt:lpstr>Calibri Light</vt:lpstr>
      <vt:lpstr>Consolas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张惠烽</dc:creator>
  <cp:lastModifiedBy>张惠烽</cp:lastModifiedBy>
  <cp:revision>699</cp:revision>
  <dcterms:created xsi:type="dcterms:W3CDTF">2017-11-08T07:02:00Z</dcterms:created>
  <dcterms:modified xsi:type="dcterms:W3CDTF">2017-11-25T17:06:10Z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